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043" r:id="rId1"/>
  </p:sldMasterIdLst>
  <p:sldIdLst>
    <p:sldId id="266" r:id="rId2"/>
    <p:sldId id="268" r:id="rId3"/>
    <p:sldId id="270" r:id="rId4"/>
    <p:sldId id="272" r:id="rId5"/>
    <p:sldId id="273" r:id="rId6"/>
    <p:sldId id="275" r:id="rId7"/>
    <p:sldId id="271" r:id="rId8"/>
    <p:sldId id="263" r:id="rId9"/>
    <p:sldId id="260" r:id="rId10"/>
    <p:sldId id="261" r:id="rId11"/>
    <p:sldId id="262" r:id="rId12"/>
    <p:sldId id="264" r:id="rId13"/>
    <p:sldId id="277" r:id="rId14"/>
    <p:sldId id="265"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FF"/>
    <a:srgbClr val="00F66F"/>
    <a:srgbClr val="0066FF"/>
    <a:srgbClr val="4FFF9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81" d="100"/>
          <a:sy n="81" d="100"/>
        </p:scale>
        <p:origin x="754"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2F876C8-1270-413C-BFB2-E4CED30ABAE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2A4457D-3C3F-4BD5-88E0-930D69354B3A}">
      <dgm:prSet custT="1"/>
      <dgm:spPr>
        <a:solidFill>
          <a:schemeClr val="accent6"/>
        </a:solidFill>
      </dgm:spPr>
      <dgm:t>
        <a:bodyPr/>
        <a:lstStyle/>
        <a:p>
          <a:pPr algn="r"/>
          <a:r>
            <a:rPr lang="ar-LB" sz="1800" dirty="0"/>
            <a:t>إعتماد </a:t>
          </a:r>
          <a:r>
            <a:rPr lang="ar-LB" sz="1800" b="1" dirty="0"/>
            <a:t>طرق التعليم الناشط </a:t>
          </a:r>
          <a:r>
            <a:rPr lang="ar-LB" sz="1800" dirty="0"/>
            <a:t>من خلال إستخدام أسلوب المناقشة والحوار وطرق التعاون الجماعي.</a:t>
          </a:r>
          <a:endParaRPr lang="en-US" sz="1800" dirty="0"/>
        </a:p>
      </dgm:t>
    </dgm:pt>
    <dgm:pt modelId="{9694A601-FFF0-4870-81CF-F2BF77C7DFC2}" type="parTrans" cxnId="{669759DB-06DF-4785-9353-94949389B2BF}">
      <dgm:prSet/>
      <dgm:spPr/>
      <dgm:t>
        <a:bodyPr/>
        <a:lstStyle/>
        <a:p>
          <a:endParaRPr lang="en-US"/>
        </a:p>
      </dgm:t>
    </dgm:pt>
    <dgm:pt modelId="{43D5252F-B34B-43B4-99AB-266A23E9217E}" type="sibTrans" cxnId="{669759DB-06DF-4785-9353-94949389B2BF}">
      <dgm:prSet/>
      <dgm:spPr/>
      <dgm:t>
        <a:bodyPr/>
        <a:lstStyle/>
        <a:p>
          <a:endParaRPr lang="en-US"/>
        </a:p>
      </dgm:t>
    </dgm:pt>
    <dgm:pt modelId="{6073BCA6-94D5-4A74-8E33-CA775C16ED57}">
      <dgm:prSet custT="1"/>
      <dgm:spPr>
        <a:solidFill>
          <a:schemeClr val="accent6"/>
        </a:solidFill>
      </dgm:spPr>
      <dgm:t>
        <a:bodyPr/>
        <a:lstStyle/>
        <a:p>
          <a:pPr algn="r"/>
          <a:r>
            <a:rPr lang="ar-LB" sz="1800" dirty="0"/>
            <a:t>مساعدة الطالب على </a:t>
          </a:r>
          <a:r>
            <a:rPr lang="ar-LB" sz="1800" b="1" dirty="0"/>
            <a:t>التحضير للأبحاث العلمية </a:t>
          </a:r>
          <a:r>
            <a:rPr lang="ar-LB" sz="1800" dirty="0"/>
            <a:t>في مختلف اللغات أو تعليمه على كتابة مقالات.</a:t>
          </a:r>
          <a:endParaRPr lang="en-US" sz="1800" dirty="0"/>
        </a:p>
      </dgm:t>
    </dgm:pt>
    <dgm:pt modelId="{04D5C0CA-984F-497A-972F-168300C3BF24}" type="parTrans" cxnId="{F5182227-53FC-435F-9863-1E86B7C53519}">
      <dgm:prSet/>
      <dgm:spPr/>
      <dgm:t>
        <a:bodyPr/>
        <a:lstStyle/>
        <a:p>
          <a:endParaRPr lang="en-US"/>
        </a:p>
      </dgm:t>
    </dgm:pt>
    <dgm:pt modelId="{6EABAE3A-D6F6-443E-A7F9-8AB7BF122328}" type="sibTrans" cxnId="{F5182227-53FC-435F-9863-1E86B7C53519}">
      <dgm:prSet/>
      <dgm:spPr/>
      <dgm:t>
        <a:bodyPr/>
        <a:lstStyle/>
        <a:p>
          <a:endParaRPr lang="en-US"/>
        </a:p>
      </dgm:t>
    </dgm:pt>
    <dgm:pt modelId="{D867D46F-C4F6-48C9-A949-2648A0393BEE}">
      <dgm:prSet custT="1"/>
      <dgm:spPr>
        <a:solidFill>
          <a:schemeClr val="accent6"/>
        </a:solidFill>
      </dgm:spPr>
      <dgm:t>
        <a:bodyPr/>
        <a:lstStyle/>
        <a:p>
          <a:pPr algn="r"/>
          <a:r>
            <a:rPr lang="ar-LB" sz="1800" dirty="0"/>
            <a:t>إعتماد </a:t>
          </a:r>
          <a:r>
            <a:rPr lang="ar-LB" sz="1800" b="1" dirty="0"/>
            <a:t>طريقة التفكير النقدي </a:t>
          </a:r>
          <a:r>
            <a:rPr lang="ar-LB" sz="1800" dirty="0"/>
            <a:t>التي تساعد الطالب على بناء فكر تحليلي للمعلومات.</a:t>
          </a:r>
          <a:endParaRPr lang="en-US" sz="1800" dirty="0"/>
        </a:p>
      </dgm:t>
    </dgm:pt>
    <dgm:pt modelId="{2FEAEDE4-319D-4207-8594-95C659F5757A}" type="parTrans" cxnId="{1C326232-1601-4AE7-83D8-FC931005ED40}">
      <dgm:prSet/>
      <dgm:spPr/>
      <dgm:t>
        <a:bodyPr/>
        <a:lstStyle/>
        <a:p>
          <a:endParaRPr lang="en-US"/>
        </a:p>
      </dgm:t>
    </dgm:pt>
    <dgm:pt modelId="{9FCCACB1-98F6-4676-9780-827E9D15161D}" type="sibTrans" cxnId="{1C326232-1601-4AE7-83D8-FC931005ED40}">
      <dgm:prSet/>
      <dgm:spPr/>
      <dgm:t>
        <a:bodyPr/>
        <a:lstStyle/>
        <a:p>
          <a:endParaRPr lang="en-US"/>
        </a:p>
      </dgm:t>
    </dgm:pt>
    <dgm:pt modelId="{D6201B43-550B-49A0-94D8-7BB9E1AA7EAF}">
      <dgm:prSet custT="1"/>
      <dgm:spPr>
        <a:solidFill>
          <a:schemeClr val="accent6"/>
        </a:solidFill>
      </dgm:spPr>
      <dgm:t>
        <a:bodyPr/>
        <a:lstStyle/>
        <a:p>
          <a:pPr algn="r" rtl="1"/>
          <a:r>
            <a:rPr lang="ar-LB" sz="1800" b="1" dirty="0"/>
            <a:t>تجهيز المكتبة </a:t>
          </a:r>
          <a:r>
            <a:rPr lang="ar-LB" sz="1800" dirty="0"/>
            <a:t>وتفعيل دورها في العمليّة التعليميّة لكي تخفّز الطلاب على القراءة والمطالعة</a:t>
          </a:r>
          <a:r>
            <a:rPr lang="en-US" sz="1800" dirty="0"/>
            <a:t>.</a:t>
          </a:r>
        </a:p>
      </dgm:t>
    </dgm:pt>
    <dgm:pt modelId="{8E8B1810-C1C5-44AC-AA06-679685DB7353}" type="parTrans" cxnId="{B2F8E924-E8AE-4D37-ADEA-D475612D6602}">
      <dgm:prSet/>
      <dgm:spPr/>
      <dgm:t>
        <a:bodyPr/>
        <a:lstStyle/>
        <a:p>
          <a:endParaRPr lang="en-US"/>
        </a:p>
      </dgm:t>
    </dgm:pt>
    <dgm:pt modelId="{B1496D60-2331-4C3E-BB8F-408D451B6378}" type="sibTrans" cxnId="{B2F8E924-E8AE-4D37-ADEA-D475612D6602}">
      <dgm:prSet/>
      <dgm:spPr/>
      <dgm:t>
        <a:bodyPr/>
        <a:lstStyle/>
        <a:p>
          <a:endParaRPr lang="en-US"/>
        </a:p>
      </dgm:t>
    </dgm:pt>
    <dgm:pt modelId="{A1F24972-8D8F-4C6B-A746-0FEA4C47C6D3}" type="pres">
      <dgm:prSet presAssocID="{F2F876C8-1270-413C-BFB2-E4CED30ABAED}" presName="linear" presStyleCnt="0">
        <dgm:presLayoutVars>
          <dgm:animLvl val="lvl"/>
          <dgm:resizeHandles val="exact"/>
        </dgm:presLayoutVars>
      </dgm:prSet>
      <dgm:spPr/>
    </dgm:pt>
    <dgm:pt modelId="{98FF5C22-493E-41E0-A8CF-1F5ADADB90F2}" type="pres">
      <dgm:prSet presAssocID="{32A4457D-3C3F-4BD5-88E0-930D69354B3A}" presName="parentText" presStyleLbl="node1" presStyleIdx="0" presStyleCnt="4" custScaleY="174548" custLinFactY="-140887" custLinFactNeighborY="-200000">
        <dgm:presLayoutVars>
          <dgm:chMax val="0"/>
          <dgm:bulletEnabled val="1"/>
        </dgm:presLayoutVars>
      </dgm:prSet>
      <dgm:spPr/>
    </dgm:pt>
    <dgm:pt modelId="{DE2DD6B1-860F-49D5-BD7A-B3CEEEDACBCE}" type="pres">
      <dgm:prSet presAssocID="{43D5252F-B34B-43B4-99AB-266A23E9217E}" presName="spacer" presStyleCnt="0"/>
      <dgm:spPr/>
    </dgm:pt>
    <dgm:pt modelId="{A40062AE-9001-4691-8136-D1663BA22036}" type="pres">
      <dgm:prSet presAssocID="{6073BCA6-94D5-4A74-8E33-CA775C16ED57}" presName="parentText" presStyleLbl="node1" presStyleIdx="1" presStyleCnt="4" custScaleY="135371" custLinFactY="-35823" custLinFactNeighborX="-1048" custLinFactNeighborY="-100000">
        <dgm:presLayoutVars>
          <dgm:chMax val="0"/>
          <dgm:bulletEnabled val="1"/>
        </dgm:presLayoutVars>
      </dgm:prSet>
      <dgm:spPr/>
    </dgm:pt>
    <dgm:pt modelId="{B8B555FC-1E41-4039-A8F4-96E92E8782E3}" type="pres">
      <dgm:prSet presAssocID="{6EABAE3A-D6F6-443E-A7F9-8AB7BF122328}" presName="spacer" presStyleCnt="0"/>
      <dgm:spPr/>
    </dgm:pt>
    <dgm:pt modelId="{607A4996-FDEB-4BFF-8ECB-AB6950018140}" type="pres">
      <dgm:prSet presAssocID="{D867D46F-C4F6-48C9-A949-2648A0393BEE}" presName="parentText" presStyleLbl="node1" presStyleIdx="2" presStyleCnt="4" custScaleY="84084" custLinFactY="-3189" custLinFactNeighborX="-449" custLinFactNeighborY="-100000">
        <dgm:presLayoutVars>
          <dgm:chMax val="0"/>
          <dgm:bulletEnabled val="1"/>
        </dgm:presLayoutVars>
      </dgm:prSet>
      <dgm:spPr/>
    </dgm:pt>
    <dgm:pt modelId="{B90E6187-71E4-4654-B6BC-7CA557ECAA8D}" type="pres">
      <dgm:prSet presAssocID="{9FCCACB1-98F6-4676-9780-827E9D15161D}" presName="spacer" presStyleCnt="0"/>
      <dgm:spPr/>
    </dgm:pt>
    <dgm:pt modelId="{2A88A869-3C5A-4B20-A917-DD8FA56941C2}" type="pres">
      <dgm:prSet presAssocID="{D6201B43-550B-49A0-94D8-7BB9E1AA7EAF}" presName="parentText" presStyleLbl="node1" presStyleIdx="3" presStyleCnt="4" custScaleY="229484" custLinFactY="447071" custLinFactNeighborX="-449" custLinFactNeighborY="500000">
        <dgm:presLayoutVars>
          <dgm:chMax val="0"/>
          <dgm:bulletEnabled val="1"/>
        </dgm:presLayoutVars>
      </dgm:prSet>
      <dgm:spPr/>
    </dgm:pt>
  </dgm:ptLst>
  <dgm:cxnLst>
    <dgm:cxn modelId="{B2F8E924-E8AE-4D37-ADEA-D475612D6602}" srcId="{F2F876C8-1270-413C-BFB2-E4CED30ABAED}" destId="{D6201B43-550B-49A0-94D8-7BB9E1AA7EAF}" srcOrd="3" destOrd="0" parTransId="{8E8B1810-C1C5-44AC-AA06-679685DB7353}" sibTransId="{B1496D60-2331-4C3E-BB8F-408D451B6378}"/>
    <dgm:cxn modelId="{F5182227-53FC-435F-9863-1E86B7C53519}" srcId="{F2F876C8-1270-413C-BFB2-E4CED30ABAED}" destId="{6073BCA6-94D5-4A74-8E33-CA775C16ED57}" srcOrd="1" destOrd="0" parTransId="{04D5C0CA-984F-497A-972F-168300C3BF24}" sibTransId="{6EABAE3A-D6F6-443E-A7F9-8AB7BF122328}"/>
    <dgm:cxn modelId="{504E5329-074C-4550-B93E-8E4D2FEE35AC}" type="presOf" srcId="{32A4457D-3C3F-4BD5-88E0-930D69354B3A}" destId="{98FF5C22-493E-41E0-A8CF-1F5ADADB90F2}" srcOrd="0" destOrd="0" presId="urn:microsoft.com/office/officeart/2005/8/layout/vList2"/>
    <dgm:cxn modelId="{1C326232-1601-4AE7-83D8-FC931005ED40}" srcId="{F2F876C8-1270-413C-BFB2-E4CED30ABAED}" destId="{D867D46F-C4F6-48C9-A949-2648A0393BEE}" srcOrd="2" destOrd="0" parTransId="{2FEAEDE4-319D-4207-8594-95C659F5757A}" sibTransId="{9FCCACB1-98F6-4676-9780-827E9D15161D}"/>
    <dgm:cxn modelId="{EC1E4E34-8BD4-4167-A554-12A68AC570C6}" type="presOf" srcId="{D867D46F-C4F6-48C9-A949-2648A0393BEE}" destId="{607A4996-FDEB-4BFF-8ECB-AB6950018140}" srcOrd="0" destOrd="0" presId="urn:microsoft.com/office/officeart/2005/8/layout/vList2"/>
    <dgm:cxn modelId="{6E3F6544-5AF1-4561-871D-9839DB3AE0A4}" type="presOf" srcId="{D6201B43-550B-49A0-94D8-7BB9E1AA7EAF}" destId="{2A88A869-3C5A-4B20-A917-DD8FA56941C2}" srcOrd="0" destOrd="0" presId="urn:microsoft.com/office/officeart/2005/8/layout/vList2"/>
    <dgm:cxn modelId="{3A92FB59-1ECB-4EB8-B6AE-5B23A457A764}" type="presOf" srcId="{6073BCA6-94D5-4A74-8E33-CA775C16ED57}" destId="{A40062AE-9001-4691-8136-D1663BA22036}" srcOrd="0" destOrd="0" presId="urn:microsoft.com/office/officeart/2005/8/layout/vList2"/>
    <dgm:cxn modelId="{11EF0EC8-6D9B-42A7-B555-DBCAC4FBE591}" type="presOf" srcId="{F2F876C8-1270-413C-BFB2-E4CED30ABAED}" destId="{A1F24972-8D8F-4C6B-A746-0FEA4C47C6D3}" srcOrd="0" destOrd="0" presId="urn:microsoft.com/office/officeart/2005/8/layout/vList2"/>
    <dgm:cxn modelId="{669759DB-06DF-4785-9353-94949389B2BF}" srcId="{F2F876C8-1270-413C-BFB2-E4CED30ABAED}" destId="{32A4457D-3C3F-4BD5-88E0-930D69354B3A}" srcOrd="0" destOrd="0" parTransId="{9694A601-FFF0-4870-81CF-F2BF77C7DFC2}" sibTransId="{43D5252F-B34B-43B4-99AB-266A23E9217E}"/>
    <dgm:cxn modelId="{A7DF8757-B91A-4DD9-839A-66265C33E474}" type="presParOf" srcId="{A1F24972-8D8F-4C6B-A746-0FEA4C47C6D3}" destId="{98FF5C22-493E-41E0-A8CF-1F5ADADB90F2}" srcOrd="0" destOrd="0" presId="urn:microsoft.com/office/officeart/2005/8/layout/vList2"/>
    <dgm:cxn modelId="{B8C3CB86-0929-48E5-B7DD-6E2B507CA362}" type="presParOf" srcId="{A1F24972-8D8F-4C6B-A746-0FEA4C47C6D3}" destId="{DE2DD6B1-860F-49D5-BD7A-B3CEEEDACBCE}" srcOrd="1" destOrd="0" presId="urn:microsoft.com/office/officeart/2005/8/layout/vList2"/>
    <dgm:cxn modelId="{73993404-4E53-4648-8E10-983D20D17255}" type="presParOf" srcId="{A1F24972-8D8F-4C6B-A746-0FEA4C47C6D3}" destId="{A40062AE-9001-4691-8136-D1663BA22036}" srcOrd="2" destOrd="0" presId="urn:microsoft.com/office/officeart/2005/8/layout/vList2"/>
    <dgm:cxn modelId="{9841ED5C-E919-4FC3-8365-EA875A688A5B}" type="presParOf" srcId="{A1F24972-8D8F-4C6B-A746-0FEA4C47C6D3}" destId="{B8B555FC-1E41-4039-A8F4-96E92E8782E3}" srcOrd="3" destOrd="0" presId="urn:microsoft.com/office/officeart/2005/8/layout/vList2"/>
    <dgm:cxn modelId="{FD6B82E3-5052-4D1E-846F-F102212F1FC6}" type="presParOf" srcId="{A1F24972-8D8F-4C6B-A746-0FEA4C47C6D3}" destId="{607A4996-FDEB-4BFF-8ECB-AB6950018140}" srcOrd="4" destOrd="0" presId="urn:microsoft.com/office/officeart/2005/8/layout/vList2"/>
    <dgm:cxn modelId="{AD0EC13A-E3B1-4621-83BB-3F9AEFEAA498}" type="presParOf" srcId="{A1F24972-8D8F-4C6B-A746-0FEA4C47C6D3}" destId="{B90E6187-71E4-4654-B6BC-7CA557ECAA8D}" srcOrd="5" destOrd="0" presId="urn:microsoft.com/office/officeart/2005/8/layout/vList2"/>
    <dgm:cxn modelId="{F4108B5F-1FE2-491D-8C31-C2F252264F8A}" type="presParOf" srcId="{A1F24972-8D8F-4C6B-A746-0FEA4C47C6D3}" destId="{2A88A869-3C5A-4B20-A917-DD8FA56941C2}"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B817826-FC37-4F61-98B9-C76B24927803}"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en-US"/>
        </a:p>
      </dgm:t>
    </dgm:pt>
    <dgm:pt modelId="{58F254AB-CCBD-464B-88E1-5A5DCD7D0BFD}">
      <dgm:prSet custT="1"/>
      <dgm:spPr>
        <a:solidFill>
          <a:schemeClr val="accent6"/>
        </a:solidFill>
      </dgm:spPr>
      <dgm:t>
        <a:bodyPr/>
        <a:lstStyle/>
        <a:p>
          <a:pPr algn="ctr" rtl="1"/>
          <a:r>
            <a:rPr lang="ar-LB" sz="1800" dirty="0"/>
            <a:t>تم شراء كتب من قبل عدد من الطلاب وذلك نظراً لعدم توفر المكتبة بالكتب الحديثة والممتعة. </a:t>
          </a:r>
          <a:endParaRPr lang="en-US" sz="1800" dirty="0"/>
        </a:p>
      </dgm:t>
    </dgm:pt>
    <dgm:pt modelId="{BA491D7D-8232-4344-A13A-80AB5D7245E8}" type="parTrans" cxnId="{4D925A4A-B057-4792-9190-EFA3DEB2AD6E}">
      <dgm:prSet/>
      <dgm:spPr/>
      <dgm:t>
        <a:bodyPr/>
        <a:lstStyle/>
        <a:p>
          <a:endParaRPr lang="en-US"/>
        </a:p>
      </dgm:t>
    </dgm:pt>
    <dgm:pt modelId="{6BB0E0CD-3AA6-4EB4-B534-5947A36C0A6E}" type="sibTrans" cxnId="{4D925A4A-B057-4792-9190-EFA3DEB2AD6E}">
      <dgm:prSet/>
      <dgm:spPr/>
      <dgm:t>
        <a:bodyPr/>
        <a:lstStyle/>
        <a:p>
          <a:endParaRPr lang="en-US"/>
        </a:p>
      </dgm:t>
    </dgm:pt>
    <dgm:pt modelId="{026B88E7-F1B8-445E-87DE-33C20CE1A5FB}">
      <dgm:prSet custT="1"/>
      <dgm:spPr>
        <a:solidFill>
          <a:schemeClr val="accent6"/>
        </a:solidFill>
      </dgm:spPr>
      <dgm:t>
        <a:bodyPr/>
        <a:lstStyle/>
        <a:p>
          <a:pPr rtl="1"/>
          <a:r>
            <a:rPr lang="ar-LB" sz="1800" dirty="0"/>
            <a:t>تم إستخدام الأوراق لكتابة آراء الطلاب وأفكارهم وأيضاً ورقة كرتون كبيرة لعرض تجربتهم على الصف الثامن أساسي.</a:t>
          </a:r>
          <a:endParaRPr lang="en-US" sz="1800" dirty="0"/>
        </a:p>
      </dgm:t>
    </dgm:pt>
    <dgm:pt modelId="{924EEAF7-770A-44E9-935A-B861E5B10B0A}" type="parTrans" cxnId="{E61610A4-58D4-4BF3-8BA9-F74F5C8F9A57}">
      <dgm:prSet/>
      <dgm:spPr/>
      <dgm:t>
        <a:bodyPr/>
        <a:lstStyle/>
        <a:p>
          <a:endParaRPr lang="en-US"/>
        </a:p>
      </dgm:t>
    </dgm:pt>
    <dgm:pt modelId="{7A7907FC-12B1-4433-ACBF-CD29C221D9F9}" type="sibTrans" cxnId="{E61610A4-58D4-4BF3-8BA9-F74F5C8F9A57}">
      <dgm:prSet/>
      <dgm:spPr/>
      <dgm:t>
        <a:bodyPr/>
        <a:lstStyle/>
        <a:p>
          <a:endParaRPr lang="en-US"/>
        </a:p>
      </dgm:t>
    </dgm:pt>
    <dgm:pt modelId="{2B4724DD-4B5E-44A9-81F2-226E289C15D2}">
      <dgm:prSet/>
      <dgm:spPr>
        <a:solidFill>
          <a:schemeClr val="accent6"/>
        </a:solidFill>
      </dgm:spPr>
      <dgm:t>
        <a:bodyPr/>
        <a:lstStyle/>
        <a:p>
          <a:r>
            <a:rPr lang="ar-LB" dirty="0"/>
            <a:t>يجب تخفيز الطالب على أسلوب التعليم الناشط من خلال إعتماد أسلوب الحوار البنّاء والتفكير النقدي وإغناء الشرح بالتطبيق (الإنتقال من الإطار النظري الى الإطار التطبيقي والعملي) وبإعطاء أمثلة من الواقع وهذا ما يفعله العديد من الأساتذة. </a:t>
          </a:r>
          <a:endParaRPr lang="en-US" dirty="0"/>
        </a:p>
      </dgm:t>
    </dgm:pt>
    <dgm:pt modelId="{7AF87AC9-D440-4044-8AA3-D40A3CF24F34}" type="parTrans" cxnId="{FA7A4FA2-EBF8-4FF9-828A-0FED47A30539}">
      <dgm:prSet/>
      <dgm:spPr/>
      <dgm:t>
        <a:bodyPr/>
        <a:lstStyle/>
        <a:p>
          <a:endParaRPr lang="en-US"/>
        </a:p>
      </dgm:t>
    </dgm:pt>
    <dgm:pt modelId="{D68E2F20-1FC4-475C-B29D-5986EF1BBB18}" type="sibTrans" cxnId="{FA7A4FA2-EBF8-4FF9-828A-0FED47A30539}">
      <dgm:prSet/>
      <dgm:spPr/>
      <dgm:t>
        <a:bodyPr/>
        <a:lstStyle/>
        <a:p>
          <a:endParaRPr lang="en-US"/>
        </a:p>
      </dgm:t>
    </dgm:pt>
    <dgm:pt modelId="{FA159754-9B2E-4631-8B71-E93E5AB718EA}" type="pres">
      <dgm:prSet presAssocID="{0B817826-FC37-4F61-98B9-C76B24927803}" presName="Name0" presStyleCnt="0">
        <dgm:presLayoutVars>
          <dgm:dir/>
          <dgm:animLvl val="lvl"/>
          <dgm:resizeHandles/>
        </dgm:presLayoutVars>
      </dgm:prSet>
      <dgm:spPr/>
    </dgm:pt>
    <dgm:pt modelId="{C4778C2F-A662-4404-BBC0-79614D29562C}" type="pres">
      <dgm:prSet presAssocID="{58F254AB-CCBD-464B-88E1-5A5DCD7D0BFD}" presName="linNode" presStyleCnt="0"/>
      <dgm:spPr/>
    </dgm:pt>
    <dgm:pt modelId="{D2CFF082-4587-48B1-A613-863442CB3E07}" type="pres">
      <dgm:prSet presAssocID="{58F254AB-CCBD-464B-88E1-5A5DCD7D0BFD}" presName="parentShp" presStyleLbl="node1" presStyleIdx="0" presStyleCnt="3" custScaleX="634825" custScaleY="81216" custLinFactNeighborY="1872">
        <dgm:presLayoutVars>
          <dgm:bulletEnabled val="1"/>
        </dgm:presLayoutVars>
      </dgm:prSet>
      <dgm:spPr/>
    </dgm:pt>
    <dgm:pt modelId="{C50B711A-AB07-4E36-AE8C-53DA20F51C52}" type="pres">
      <dgm:prSet presAssocID="{58F254AB-CCBD-464B-88E1-5A5DCD7D0BFD}" presName="childShp" presStyleLbl="bgAccFollowNode1" presStyleIdx="0" presStyleCnt="3">
        <dgm:presLayoutVars>
          <dgm:bulletEnabled val="1"/>
        </dgm:presLayoutVars>
      </dgm:prSet>
      <dgm:spPr>
        <a:solidFill>
          <a:schemeClr val="accent1">
            <a:lumMod val="40000"/>
            <a:lumOff val="60000"/>
            <a:alpha val="90000"/>
          </a:schemeClr>
        </a:solidFill>
      </dgm:spPr>
    </dgm:pt>
    <dgm:pt modelId="{713E9BD7-904B-4658-900B-A4CEC51AB209}" type="pres">
      <dgm:prSet presAssocID="{6BB0E0CD-3AA6-4EB4-B534-5947A36C0A6E}" presName="spacing" presStyleCnt="0"/>
      <dgm:spPr/>
    </dgm:pt>
    <dgm:pt modelId="{A5D45355-00E9-4DDA-AC0C-96432602B839}" type="pres">
      <dgm:prSet presAssocID="{026B88E7-F1B8-445E-87DE-33C20CE1A5FB}" presName="linNode" presStyleCnt="0"/>
      <dgm:spPr/>
    </dgm:pt>
    <dgm:pt modelId="{1E040FC9-0916-482C-9015-C7FED4B79170}" type="pres">
      <dgm:prSet presAssocID="{026B88E7-F1B8-445E-87DE-33C20CE1A5FB}" presName="parentShp" presStyleLbl="node1" presStyleIdx="1" presStyleCnt="3" custScaleX="618889" custScaleY="80925" custLinFactNeighborX="-18" custLinFactNeighborY="-6850">
        <dgm:presLayoutVars>
          <dgm:bulletEnabled val="1"/>
        </dgm:presLayoutVars>
      </dgm:prSet>
      <dgm:spPr/>
    </dgm:pt>
    <dgm:pt modelId="{9945CA5C-BDEF-4066-951D-C1664DBF8B4C}" type="pres">
      <dgm:prSet presAssocID="{026B88E7-F1B8-445E-87DE-33C20CE1A5FB}" presName="childShp" presStyleLbl="bgAccFollowNode1" presStyleIdx="1" presStyleCnt="3" custLinFactNeighborX="-3453" custLinFactNeighborY="-7789">
        <dgm:presLayoutVars>
          <dgm:bulletEnabled val="1"/>
        </dgm:presLayoutVars>
      </dgm:prSet>
      <dgm:spPr>
        <a:solidFill>
          <a:schemeClr val="accent1">
            <a:lumMod val="40000"/>
            <a:lumOff val="60000"/>
            <a:alpha val="90000"/>
          </a:schemeClr>
        </a:solidFill>
        <a:ln>
          <a:solidFill>
            <a:schemeClr val="accent1">
              <a:lumMod val="40000"/>
              <a:lumOff val="60000"/>
              <a:alpha val="90000"/>
            </a:schemeClr>
          </a:solidFill>
        </a:ln>
      </dgm:spPr>
    </dgm:pt>
    <dgm:pt modelId="{617D0CB5-30BB-4F87-AC9A-5EC4CF0263EF}" type="pres">
      <dgm:prSet presAssocID="{7A7907FC-12B1-4433-ACBF-CD29C221D9F9}" presName="spacing" presStyleCnt="0"/>
      <dgm:spPr/>
    </dgm:pt>
    <dgm:pt modelId="{1F71D4ED-D72C-4F2D-AB3D-F3D680E8472F}" type="pres">
      <dgm:prSet presAssocID="{2B4724DD-4B5E-44A9-81F2-226E289C15D2}" presName="linNode" presStyleCnt="0"/>
      <dgm:spPr/>
    </dgm:pt>
    <dgm:pt modelId="{3C4E24DB-C4FA-4554-8847-CFA1FE02157D}" type="pres">
      <dgm:prSet presAssocID="{2B4724DD-4B5E-44A9-81F2-226E289C15D2}" presName="parentShp" presStyleLbl="node1" presStyleIdx="2" presStyleCnt="3" custScaleX="616865" custScaleY="119642">
        <dgm:presLayoutVars>
          <dgm:bulletEnabled val="1"/>
        </dgm:presLayoutVars>
      </dgm:prSet>
      <dgm:spPr/>
    </dgm:pt>
    <dgm:pt modelId="{0C519E77-BA85-4206-956F-F87C560B8B27}" type="pres">
      <dgm:prSet presAssocID="{2B4724DD-4B5E-44A9-81F2-226E289C15D2}" presName="childShp" presStyleLbl="bgAccFollowNode1" presStyleIdx="2" presStyleCnt="3">
        <dgm:presLayoutVars>
          <dgm:bulletEnabled val="1"/>
        </dgm:presLayoutVars>
      </dgm:prSet>
      <dgm:spPr>
        <a:solidFill>
          <a:schemeClr val="accent1">
            <a:lumMod val="40000"/>
            <a:lumOff val="60000"/>
            <a:alpha val="90000"/>
          </a:schemeClr>
        </a:solidFill>
      </dgm:spPr>
    </dgm:pt>
  </dgm:ptLst>
  <dgm:cxnLst>
    <dgm:cxn modelId="{2C402607-9143-41BC-A43C-E55F3AF598CE}" type="presOf" srcId="{0B817826-FC37-4F61-98B9-C76B24927803}" destId="{FA159754-9B2E-4631-8B71-E93E5AB718EA}" srcOrd="0" destOrd="0" presId="urn:microsoft.com/office/officeart/2005/8/layout/vList6"/>
    <dgm:cxn modelId="{4D925A4A-B057-4792-9190-EFA3DEB2AD6E}" srcId="{0B817826-FC37-4F61-98B9-C76B24927803}" destId="{58F254AB-CCBD-464B-88E1-5A5DCD7D0BFD}" srcOrd="0" destOrd="0" parTransId="{BA491D7D-8232-4344-A13A-80AB5D7245E8}" sibTransId="{6BB0E0CD-3AA6-4EB4-B534-5947A36C0A6E}"/>
    <dgm:cxn modelId="{FA7A4FA2-EBF8-4FF9-828A-0FED47A30539}" srcId="{0B817826-FC37-4F61-98B9-C76B24927803}" destId="{2B4724DD-4B5E-44A9-81F2-226E289C15D2}" srcOrd="2" destOrd="0" parTransId="{7AF87AC9-D440-4044-8AA3-D40A3CF24F34}" sibTransId="{D68E2F20-1FC4-475C-B29D-5986EF1BBB18}"/>
    <dgm:cxn modelId="{E61610A4-58D4-4BF3-8BA9-F74F5C8F9A57}" srcId="{0B817826-FC37-4F61-98B9-C76B24927803}" destId="{026B88E7-F1B8-445E-87DE-33C20CE1A5FB}" srcOrd="1" destOrd="0" parTransId="{924EEAF7-770A-44E9-935A-B861E5B10B0A}" sibTransId="{7A7907FC-12B1-4433-ACBF-CD29C221D9F9}"/>
    <dgm:cxn modelId="{017869BB-2CD0-40AE-AC17-B420CA89DD93}" type="presOf" srcId="{2B4724DD-4B5E-44A9-81F2-226E289C15D2}" destId="{3C4E24DB-C4FA-4554-8847-CFA1FE02157D}" srcOrd="0" destOrd="0" presId="urn:microsoft.com/office/officeart/2005/8/layout/vList6"/>
    <dgm:cxn modelId="{04B17BDC-E13F-477C-8675-798CD03D118F}" type="presOf" srcId="{026B88E7-F1B8-445E-87DE-33C20CE1A5FB}" destId="{1E040FC9-0916-482C-9015-C7FED4B79170}" srcOrd="0" destOrd="0" presId="urn:microsoft.com/office/officeart/2005/8/layout/vList6"/>
    <dgm:cxn modelId="{FEADE0FC-1CD6-4EDC-AFB9-0A5CE030DC44}" type="presOf" srcId="{58F254AB-CCBD-464B-88E1-5A5DCD7D0BFD}" destId="{D2CFF082-4587-48B1-A613-863442CB3E07}" srcOrd="0" destOrd="0" presId="urn:microsoft.com/office/officeart/2005/8/layout/vList6"/>
    <dgm:cxn modelId="{11247ED2-18AC-41E8-BD44-52044F666B0F}" type="presParOf" srcId="{FA159754-9B2E-4631-8B71-E93E5AB718EA}" destId="{C4778C2F-A662-4404-BBC0-79614D29562C}" srcOrd="0" destOrd="0" presId="urn:microsoft.com/office/officeart/2005/8/layout/vList6"/>
    <dgm:cxn modelId="{56E08656-2318-4289-8421-77FDE02CC4D6}" type="presParOf" srcId="{C4778C2F-A662-4404-BBC0-79614D29562C}" destId="{D2CFF082-4587-48B1-A613-863442CB3E07}" srcOrd="0" destOrd="0" presId="urn:microsoft.com/office/officeart/2005/8/layout/vList6"/>
    <dgm:cxn modelId="{C1DC3467-FE06-491B-9F7B-CAAD31E74876}" type="presParOf" srcId="{C4778C2F-A662-4404-BBC0-79614D29562C}" destId="{C50B711A-AB07-4E36-AE8C-53DA20F51C52}" srcOrd="1" destOrd="0" presId="urn:microsoft.com/office/officeart/2005/8/layout/vList6"/>
    <dgm:cxn modelId="{BD4BC5AE-920A-4ABB-9A5B-2601330AA29D}" type="presParOf" srcId="{FA159754-9B2E-4631-8B71-E93E5AB718EA}" destId="{713E9BD7-904B-4658-900B-A4CEC51AB209}" srcOrd="1" destOrd="0" presId="urn:microsoft.com/office/officeart/2005/8/layout/vList6"/>
    <dgm:cxn modelId="{259B2070-3959-495E-BC45-9554C0C9BB28}" type="presParOf" srcId="{FA159754-9B2E-4631-8B71-E93E5AB718EA}" destId="{A5D45355-00E9-4DDA-AC0C-96432602B839}" srcOrd="2" destOrd="0" presId="urn:microsoft.com/office/officeart/2005/8/layout/vList6"/>
    <dgm:cxn modelId="{A81321AD-75E8-4D3C-8630-6C85A6C594D6}" type="presParOf" srcId="{A5D45355-00E9-4DDA-AC0C-96432602B839}" destId="{1E040FC9-0916-482C-9015-C7FED4B79170}" srcOrd="0" destOrd="0" presId="urn:microsoft.com/office/officeart/2005/8/layout/vList6"/>
    <dgm:cxn modelId="{AA706913-C128-40A2-896E-554EF73F0ADE}" type="presParOf" srcId="{A5D45355-00E9-4DDA-AC0C-96432602B839}" destId="{9945CA5C-BDEF-4066-951D-C1664DBF8B4C}" srcOrd="1" destOrd="0" presId="urn:microsoft.com/office/officeart/2005/8/layout/vList6"/>
    <dgm:cxn modelId="{173B2698-7801-4C7A-95BC-35324093BEC6}" type="presParOf" srcId="{FA159754-9B2E-4631-8B71-E93E5AB718EA}" destId="{617D0CB5-30BB-4F87-AC9A-5EC4CF0263EF}" srcOrd="3" destOrd="0" presId="urn:microsoft.com/office/officeart/2005/8/layout/vList6"/>
    <dgm:cxn modelId="{399DD3EC-430C-40B4-ABE4-DF50B9CE50CF}" type="presParOf" srcId="{FA159754-9B2E-4631-8B71-E93E5AB718EA}" destId="{1F71D4ED-D72C-4F2D-AB3D-F3D680E8472F}" srcOrd="4" destOrd="0" presId="urn:microsoft.com/office/officeart/2005/8/layout/vList6"/>
    <dgm:cxn modelId="{583009C7-D029-410B-BDB0-8D2C1B722C46}" type="presParOf" srcId="{1F71D4ED-D72C-4F2D-AB3D-F3D680E8472F}" destId="{3C4E24DB-C4FA-4554-8847-CFA1FE02157D}" srcOrd="0" destOrd="0" presId="urn:microsoft.com/office/officeart/2005/8/layout/vList6"/>
    <dgm:cxn modelId="{DA7001BA-69A1-41BE-BAE9-823B06B7756B}" type="presParOf" srcId="{1F71D4ED-D72C-4F2D-AB3D-F3D680E8472F}" destId="{0C519E77-BA85-4206-956F-F87C560B8B27}"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53F7E3D-6BB4-4B2C-8E0C-EBF9530029E6}"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212A8827-C58D-47ED-A7C6-32D56D68FB7C}">
      <dgm:prSet custT="1"/>
      <dgm:spPr>
        <a:solidFill>
          <a:schemeClr val="accent6"/>
        </a:solidFill>
      </dgm:spPr>
      <dgm:t>
        <a:bodyPr/>
        <a:lstStyle/>
        <a:p>
          <a:r>
            <a:rPr lang="ar-LB" sz="1800" dirty="0"/>
            <a:t>توعية الطلاب على أهميّة القراءة والكتابة.</a:t>
          </a:r>
          <a:endParaRPr lang="en-US" sz="1800" dirty="0"/>
        </a:p>
      </dgm:t>
    </dgm:pt>
    <dgm:pt modelId="{0CA67404-8193-4C46-BB21-D39571DF3CBB}" type="parTrans" cxnId="{A3786012-4CB9-45AC-ACD9-30392CC44404}">
      <dgm:prSet/>
      <dgm:spPr/>
      <dgm:t>
        <a:bodyPr/>
        <a:lstStyle/>
        <a:p>
          <a:endParaRPr lang="en-US"/>
        </a:p>
      </dgm:t>
    </dgm:pt>
    <dgm:pt modelId="{32463033-3D68-4A2D-956A-2A425B196BB7}" type="sibTrans" cxnId="{A3786012-4CB9-45AC-ACD9-30392CC44404}">
      <dgm:prSet/>
      <dgm:spPr/>
      <dgm:t>
        <a:bodyPr/>
        <a:lstStyle/>
        <a:p>
          <a:endParaRPr lang="en-US"/>
        </a:p>
      </dgm:t>
    </dgm:pt>
    <dgm:pt modelId="{83F64560-47BB-44C9-A2A6-F1D051A32709}">
      <dgm:prSet custT="1"/>
      <dgm:spPr>
        <a:solidFill>
          <a:schemeClr val="accent6"/>
        </a:solidFill>
      </dgm:spPr>
      <dgm:t>
        <a:bodyPr/>
        <a:lstStyle/>
        <a:p>
          <a:r>
            <a:rPr lang="ar-LB" sz="1800" dirty="0"/>
            <a:t>التنسيق مع الأهل في متابعة أولادهم لجهة تحصيلهم العلمي.</a:t>
          </a:r>
          <a:endParaRPr lang="en-US" sz="1800" dirty="0"/>
        </a:p>
      </dgm:t>
    </dgm:pt>
    <dgm:pt modelId="{5C78261C-A634-4FA6-A69F-F26F33FCD0E1}" type="parTrans" cxnId="{C84B71D2-0295-4BB2-B87B-A2AEBADB990C}">
      <dgm:prSet/>
      <dgm:spPr/>
      <dgm:t>
        <a:bodyPr/>
        <a:lstStyle/>
        <a:p>
          <a:endParaRPr lang="en-US"/>
        </a:p>
      </dgm:t>
    </dgm:pt>
    <dgm:pt modelId="{D1602DE4-6889-448F-9A39-13DEED064A5D}" type="sibTrans" cxnId="{C84B71D2-0295-4BB2-B87B-A2AEBADB990C}">
      <dgm:prSet/>
      <dgm:spPr/>
      <dgm:t>
        <a:bodyPr/>
        <a:lstStyle/>
        <a:p>
          <a:endParaRPr lang="en-US"/>
        </a:p>
      </dgm:t>
    </dgm:pt>
    <dgm:pt modelId="{BEE1825A-B5E3-4FAB-A4EB-0E97B2ECAAED}">
      <dgm:prSet custT="1"/>
      <dgm:spPr>
        <a:solidFill>
          <a:schemeClr val="accent6"/>
        </a:solidFill>
      </dgm:spPr>
      <dgm:t>
        <a:bodyPr/>
        <a:lstStyle/>
        <a:p>
          <a:r>
            <a:rPr lang="ar-LB" sz="1800" dirty="0"/>
            <a:t>خلق بيئة ناشطة داخل المدرسة لتقوية ومساعدة الطلاب على التعبير الشفهي والكتابي من خلال مناقشات أو كتابة مقالات دوريّة أو العمل على تقديم أبحاث بطريقة علميّة وتكريم الطلاب المميزين، (كما يمكن تحفيز الطلاب من خلال تنظيم زيادة للمعرض السنوي للكتاب).</a:t>
          </a:r>
          <a:endParaRPr lang="en-US" sz="1800" dirty="0"/>
        </a:p>
      </dgm:t>
    </dgm:pt>
    <dgm:pt modelId="{0BBE07AB-BF16-46B0-A392-E54C116B7C34}" type="parTrans" cxnId="{65D9D8C9-E015-4F48-9FFE-40DF6FD1441A}">
      <dgm:prSet/>
      <dgm:spPr/>
      <dgm:t>
        <a:bodyPr/>
        <a:lstStyle/>
        <a:p>
          <a:endParaRPr lang="en-US"/>
        </a:p>
      </dgm:t>
    </dgm:pt>
    <dgm:pt modelId="{D1BCD63D-D22A-49D5-BD65-37DC5FC4C9B2}" type="sibTrans" cxnId="{65D9D8C9-E015-4F48-9FFE-40DF6FD1441A}">
      <dgm:prSet/>
      <dgm:spPr/>
      <dgm:t>
        <a:bodyPr/>
        <a:lstStyle/>
        <a:p>
          <a:endParaRPr lang="en-US"/>
        </a:p>
      </dgm:t>
    </dgm:pt>
    <dgm:pt modelId="{72C3B61A-B185-4926-854F-9975A82567EA}">
      <dgm:prSet custT="1"/>
      <dgm:spPr>
        <a:solidFill>
          <a:schemeClr val="accent6"/>
        </a:solidFill>
      </dgm:spPr>
      <dgm:t>
        <a:bodyPr/>
        <a:lstStyle/>
        <a:p>
          <a:r>
            <a:rPr lang="ar-LB" sz="1800" dirty="0"/>
            <a:t>تحديد الوقت الكافي لدى أفراد الهيئة التعليميّة للتنظيم بين إنجاز المنهاج وتقوية اللغات لدى الطلاب وذلك بالتعاون مع الهيئة الإداريّة.</a:t>
          </a:r>
          <a:endParaRPr lang="en-US" sz="1800" dirty="0"/>
        </a:p>
      </dgm:t>
    </dgm:pt>
    <dgm:pt modelId="{9584544E-E152-40F3-9CD1-C7FADF537EF7}" type="parTrans" cxnId="{D04B1A5C-8EAF-417B-BDCC-E78F1CBFB630}">
      <dgm:prSet/>
      <dgm:spPr/>
      <dgm:t>
        <a:bodyPr/>
        <a:lstStyle/>
        <a:p>
          <a:endParaRPr lang="en-US"/>
        </a:p>
      </dgm:t>
    </dgm:pt>
    <dgm:pt modelId="{7E7B4AF0-BBF3-4241-B7D3-D73926828E08}" type="sibTrans" cxnId="{D04B1A5C-8EAF-417B-BDCC-E78F1CBFB630}">
      <dgm:prSet/>
      <dgm:spPr/>
      <dgm:t>
        <a:bodyPr/>
        <a:lstStyle/>
        <a:p>
          <a:endParaRPr lang="en-US"/>
        </a:p>
      </dgm:t>
    </dgm:pt>
    <dgm:pt modelId="{21A9F0F3-9B90-4469-825F-0A4465F86D50}" type="pres">
      <dgm:prSet presAssocID="{653F7E3D-6BB4-4B2C-8E0C-EBF9530029E6}" presName="Name0" presStyleCnt="0">
        <dgm:presLayoutVars>
          <dgm:dir/>
          <dgm:animLvl val="lvl"/>
          <dgm:resizeHandles/>
        </dgm:presLayoutVars>
      </dgm:prSet>
      <dgm:spPr/>
    </dgm:pt>
    <dgm:pt modelId="{049EAA75-ADF8-4CA3-AFA2-8613EB2CD1F2}" type="pres">
      <dgm:prSet presAssocID="{212A8827-C58D-47ED-A7C6-32D56D68FB7C}" presName="linNode" presStyleCnt="0"/>
      <dgm:spPr/>
    </dgm:pt>
    <dgm:pt modelId="{A0E1755D-B0D0-4A48-942E-E8444A7AA925}" type="pres">
      <dgm:prSet presAssocID="{212A8827-C58D-47ED-A7C6-32D56D68FB7C}" presName="parentShp" presStyleLbl="node1" presStyleIdx="0" presStyleCnt="4" custScaleX="793012" custScaleY="75140" custLinFactNeighborX="3317" custLinFactNeighborY="-20609">
        <dgm:presLayoutVars>
          <dgm:bulletEnabled val="1"/>
        </dgm:presLayoutVars>
      </dgm:prSet>
      <dgm:spPr/>
    </dgm:pt>
    <dgm:pt modelId="{458691AA-EBED-4CC6-9BE5-BBE0F892279F}" type="pres">
      <dgm:prSet presAssocID="{212A8827-C58D-47ED-A7C6-32D56D68FB7C}" presName="childShp" presStyleLbl="bgAccFollowNode1" presStyleIdx="0" presStyleCnt="4">
        <dgm:presLayoutVars>
          <dgm:bulletEnabled val="1"/>
        </dgm:presLayoutVars>
      </dgm:prSet>
      <dgm:spPr>
        <a:solidFill>
          <a:schemeClr val="accent1">
            <a:lumMod val="40000"/>
            <a:lumOff val="60000"/>
            <a:alpha val="90000"/>
          </a:schemeClr>
        </a:solidFill>
      </dgm:spPr>
    </dgm:pt>
    <dgm:pt modelId="{F57AB195-A90F-4B7A-BEE1-9E13B1C4E132}" type="pres">
      <dgm:prSet presAssocID="{32463033-3D68-4A2D-956A-2A425B196BB7}" presName="spacing" presStyleCnt="0"/>
      <dgm:spPr/>
    </dgm:pt>
    <dgm:pt modelId="{3F29985B-8751-4EF4-884C-9ECFAB569982}" type="pres">
      <dgm:prSet presAssocID="{83F64560-47BB-44C9-A2A6-F1D051A32709}" presName="linNode" presStyleCnt="0"/>
      <dgm:spPr/>
    </dgm:pt>
    <dgm:pt modelId="{1C6A65E5-DA07-4C80-93B2-EBFF556E08A4}" type="pres">
      <dgm:prSet presAssocID="{83F64560-47BB-44C9-A2A6-F1D051A32709}" presName="parentShp" presStyleLbl="node1" presStyleIdx="1" presStyleCnt="4" custScaleX="819454" custLinFactNeighborX="-2422" custLinFactNeighborY="-17896">
        <dgm:presLayoutVars>
          <dgm:bulletEnabled val="1"/>
        </dgm:presLayoutVars>
      </dgm:prSet>
      <dgm:spPr/>
    </dgm:pt>
    <dgm:pt modelId="{35F5142A-7A70-4078-A326-087BC80627AA}" type="pres">
      <dgm:prSet presAssocID="{83F64560-47BB-44C9-A2A6-F1D051A32709}" presName="childShp" presStyleLbl="bgAccFollowNode1" presStyleIdx="1" presStyleCnt="4">
        <dgm:presLayoutVars>
          <dgm:bulletEnabled val="1"/>
        </dgm:presLayoutVars>
      </dgm:prSet>
      <dgm:spPr>
        <a:solidFill>
          <a:schemeClr val="accent1">
            <a:lumMod val="40000"/>
            <a:lumOff val="60000"/>
            <a:alpha val="90000"/>
          </a:schemeClr>
        </a:solidFill>
      </dgm:spPr>
    </dgm:pt>
    <dgm:pt modelId="{42A91F31-0021-44FD-A9A9-44D928867EA8}" type="pres">
      <dgm:prSet presAssocID="{D1602DE4-6889-448F-9A39-13DEED064A5D}" presName="spacing" presStyleCnt="0"/>
      <dgm:spPr/>
    </dgm:pt>
    <dgm:pt modelId="{8DC94374-D8A0-492A-A341-3E6D7D47CCCB}" type="pres">
      <dgm:prSet presAssocID="{BEE1825A-B5E3-4FAB-A4EB-0E97B2ECAAED}" presName="linNode" presStyleCnt="0"/>
      <dgm:spPr/>
    </dgm:pt>
    <dgm:pt modelId="{D82E9959-ECD8-4CE0-B2B5-DA3E3198218B}" type="pres">
      <dgm:prSet presAssocID="{BEE1825A-B5E3-4FAB-A4EB-0E97B2ECAAED}" presName="parentShp" presStyleLbl="node1" presStyleIdx="2" presStyleCnt="4" custScaleX="888812" custScaleY="210392" custLinFactNeighborX="-261" custLinFactNeighborY="-20507">
        <dgm:presLayoutVars>
          <dgm:bulletEnabled val="1"/>
        </dgm:presLayoutVars>
      </dgm:prSet>
      <dgm:spPr/>
    </dgm:pt>
    <dgm:pt modelId="{B01D154A-082B-4D85-AEC8-13B4D0919DAB}" type="pres">
      <dgm:prSet presAssocID="{BEE1825A-B5E3-4FAB-A4EB-0E97B2ECAAED}" presName="childShp" presStyleLbl="bgAccFollowNode1" presStyleIdx="2" presStyleCnt="4">
        <dgm:presLayoutVars>
          <dgm:bulletEnabled val="1"/>
        </dgm:presLayoutVars>
      </dgm:prSet>
      <dgm:spPr>
        <a:solidFill>
          <a:schemeClr val="accent1">
            <a:lumMod val="40000"/>
            <a:lumOff val="60000"/>
            <a:alpha val="90000"/>
          </a:schemeClr>
        </a:solidFill>
      </dgm:spPr>
    </dgm:pt>
    <dgm:pt modelId="{FD2AA7F7-097B-4099-8870-B45428052114}" type="pres">
      <dgm:prSet presAssocID="{D1BCD63D-D22A-49D5-BD65-37DC5FC4C9B2}" presName="spacing" presStyleCnt="0"/>
      <dgm:spPr/>
    </dgm:pt>
    <dgm:pt modelId="{E5AFA01E-6C91-4144-A8B5-325910087E99}" type="pres">
      <dgm:prSet presAssocID="{72C3B61A-B185-4926-854F-9975A82567EA}" presName="linNode" presStyleCnt="0"/>
      <dgm:spPr/>
    </dgm:pt>
    <dgm:pt modelId="{26FB987B-3F2D-47A2-8C2D-E9E4309D34E0}" type="pres">
      <dgm:prSet presAssocID="{72C3B61A-B185-4926-854F-9975A82567EA}" presName="parentShp" presStyleLbl="node1" presStyleIdx="3" presStyleCnt="4" custScaleX="794169" custScaleY="168403" custLinFactNeighborX="1826" custLinFactNeighborY="-11608">
        <dgm:presLayoutVars>
          <dgm:bulletEnabled val="1"/>
        </dgm:presLayoutVars>
      </dgm:prSet>
      <dgm:spPr/>
    </dgm:pt>
    <dgm:pt modelId="{A1395324-1A20-4DAA-A4C9-7D6133E45E89}" type="pres">
      <dgm:prSet presAssocID="{72C3B61A-B185-4926-854F-9975A82567EA}" presName="childShp" presStyleLbl="bgAccFollowNode1" presStyleIdx="3" presStyleCnt="4">
        <dgm:presLayoutVars>
          <dgm:bulletEnabled val="1"/>
        </dgm:presLayoutVars>
      </dgm:prSet>
      <dgm:spPr>
        <a:solidFill>
          <a:schemeClr val="accent1">
            <a:lumMod val="40000"/>
            <a:lumOff val="60000"/>
            <a:alpha val="90000"/>
          </a:schemeClr>
        </a:solidFill>
      </dgm:spPr>
    </dgm:pt>
  </dgm:ptLst>
  <dgm:cxnLst>
    <dgm:cxn modelId="{A3786012-4CB9-45AC-ACD9-30392CC44404}" srcId="{653F7E3D-6BB4-4B2C-8E0C-EBF9530029E6}" destId="{212A8827-C58D-47ED-A7C6-32D56D68FB7C}" srcOrd="0" destOrd="0" parTransId="{0CA67404-8193-4C46-BB21-D39571DF3CBB}" sibTransId="{32463033-3D68-4A2D-956A-2A425B196BB7}"/>
    <dgm:cxn modelId="{AB95E017-E38F-4EA3-826F-1FA7A50D82B9}" type="presOf" srcId="{212A8827-C58D-47ED-A7C6-32D56D68FB7C}" destId="{A0E1755D-B0D0-4A48-942E-E8444A7AA925}" srcOrd="0" destOrd="0" presId="urn:microsoft.com/office/officeart/2005/8/layout/vList6"/>
    <dgm:cxn modelId="{D04B1A5C-8EAF-417B-BDCC-E78F1CBFB630}" srcId="{653F7E3D-6BB4-4B2C-8E0C-EBF9530029E6}" destId="{72C3B61A-B185-4926-854F-9975A82567EA}" srcOrd="3" destOrd="0" parTransId="{9584544E-E152-40F3-9CD1-C7FADF537EF7}" sibTransId="{7E7B4AF0-BBF3-4241-B7D3-D73926828E08}"/>
    <dgm:cxn modelId="{E86E6AAA-7E6F-4C50-9EBD-49BFE4ADCFB4}" type="presOf" srcId="{BEE1825A-B5E3-4FAB-A4EB-0E97B2ECAAED}" destId="{D82E9959-ECD8-4CE0-B2B5-DA3E3198218B}" srcOrd="0" destOrd="0" presId="urn:microsoft.com/office/officeart/2005/8/layout/vList6"/>
    <dgm:cxn modelId="{21EB45B3-C7D9-4A98-9BC2-DBDBCD1866ED}" type="presOf" srcId="{72C3B61A-B185-4926-854F-9975A82567EA}" destId="{26FB987B-3F2D-47A2-8C2D-E9E4309D34E0}" srcOrd="0" destOrd="0" presId="urn:microsoft.com/office/officeart/2005/8/layout/vList6"/>
    <dgm:cxn modelId="{65D9D8C9-E015-4F48-9FFE-40DF6FD1441A}" srcId="{653F7E3D-6BB4-4B2C-8E0C-EBF9530029E6}" destId="{BEE1825A-B5E3-4FAB-A4EB-0E97B2ECAAED}" srcOrd="2" destOrd="0" parTransId="{0BBE07AB-BF16-46B0-A392-E54C116B7C34}" sibTransId="{D1BCD63D-D22A-49D5-BD65-37DC5FC4C9B2}"/>
    <dgm:cxn modelId="{C84B71D2-0295-4BB2-B87B-A2AEBADB990C}" srcId="{653F7E3D-6BB4-4B2C-8E0C-EBF9530029E6}" destId="{83F64560-47BB-44C9-A2A6-F1D051A32709}" srcOrd="1" destOrd="0" parTransId="{5C78261C-A634-4FA6-A69F-F26F33FCD0E1}" sibTransId="{D1602DE4-6889-448F-9A39-13DEED064A5D}"/>
    <dgm:cxn modelId="{7B82C3EA-D8E8-40B7-A63C-4B5DEEDF09ED}" type="presOf" srcId="{83F64560-47BB-44C9-A2A6-F1D051A32709}" destId="{1C6A65E5-DA07-4C80-93B2-EBFF556E08A4}" srcOrd="0" destOrd="0" presId="urn:microsoft.com/office/officeart/2005/8/layout/vList6"/>
    <dgm:cxn modelId="{3C47D0F7-6A84-49EE-BE7D-A28BE4F35990}" type="presOf" srcId="{653F7E3D-6BB4-4B2C-8E0C-EBF9530029E6}" destId="{21A9F0F3-9B90-4469-825F-0A4465F86D50}" srcOrd="0" destOrd="0" presId="urn:microsoft.com/office/officeart/2005/8/layout/vList6"/>
    <dgm:cxn modelId="{7B84D35B-EA5F-4156-8DEC-53BB36CFF9FF}" type="presParOf" srcId="{21A9F0F3-9B90-4469-825F-0A4465F86D50}" destId="{049EAA75-ADF8-4CA3-AFA2-8613EB2CD1F2}" srcOrd="0" destOrd="0" presId="urn:microsoft.com/office/officeart/2005/8/layout/vList6"/>
    <dgm:cxn modelId="{E3CA234F-9FF6-4687-8A5F-149FAED94057}" type="presParOf" srcId="{049EAA75-ADF8-4CA3-AFA2-8613EB2CD1F2}" destId="{A0E1755D-B0D0-4A48-942E-E8444A7AA925}" srcOrd="0" destOrd="0" presId="urn:microsoft.com/office/officeart/2005/8/layout/vList6"/>
    <dgm:cxn modelId="{260D8811-32A8-4CD9-9873-7B6F5CCF5340}" type="presParOf" srcId="{049EAA75-ADF8-4CA3-AFA2-8613EB2CD1F2}" destId="{458691AA-EBED-4CC6-9BE5-BBE0F892279F}" srcOrd="1" destOrd="0" presId="urn:microsoft.com/office/officeart/2005/8/layout/vList6"/>
    <dgm:cxn modelId="{1197015F-F560-40F5-B450-77377C430B57}" type="presParOf" srcId="{21A9F0F3-9B90-4469-825F-0A4465F86D50}" destId="{F57AB195-A90F-4B7A-BEE1-9E13B1C4E132}" srcOrd="1" destOrd="0" presId="urn:microsoft.com/office/officeart/2005/8/layout/vList6"/>
    <dgm:cxn modelId="{B98F5773-50CE-4C87-81E8-7BCE92E3494D}" type="presParOf" srcId="{21A9F0F3-9B90-4469-825F-0A4465F86D50}" destId="{3F29985B-8751-4EF4-884C-9ECFAB569982}" srcOrd="2" destOrd="0" presId="urn:microsoft.com/office/officeart/2005/8/layout/vList6"/>
    <dgm:cxn modelId="{460AD199-1F36-4060-9FF8-C15A0A50F759}" type="presParOf" srcId="{3F29985B-8751-4EF4-884C-9ECFAB569982}" destId="{1C6A65E5-DA07-4C80-93B2-EBFF556E08A4}" srcOrd="0" destOrd="0" presId="urn:microsoft.com/office/officeart/2005/8/layout/vList6"/>
    <dgm:cxn modelId="{95394E61-9188-449C-A484-A6F93FDE449D}" type="presParOf" srcId="{3F29985B-8751-4EF4-884C-9ECFAB569982}" destId="{35F5142A-7A70-4078-A326-087BC80627AA}" srcOrd="1" destOrd="0" presId="urn:microsoft.com/office/officeart/2005/8/layout/vList6"/>
    <dgm:cxn modelId="{87B586FE-8099-4CA4-BFE1-4DE523E06985}" type="presParOf" srcId="{21A9F0F3-9B90-4469-825F-0A4465F86D50}" destId="{42A91F31-0021-44FD-A9A9-44D928867EA8}" srcOrd="3" destOrd="0" presId="urn:microsoft.com/office/officeart/2005/8/layout/vList6"/>
    <dgm:cxn modelId="{E3FCC3B6-EF48-4DAF-9368-34A9C32012EA}" type="presParOf" srcId="{21A9F0F3-9B90-4469-825F-0A4465F86D50}" destId="{8DC94374-D8A0-492A-A341-3E6D7D47CCCB}" srcOrd="4" destOrd="0" presId="urn:microsoft.com/office/officeart/2005/8/layout/vList6"/>
    <dgm:cxn modelId="{6E98EB79-7334-478B-945A-0A16671F3B3D}" type="presParOf" srcId="{8DC94374-D8A0-492A-A341-3E6D7D47CCCB}" destId="{D82E9959-ECD8-4CE0-B2B5-DA3E3198218B}" srcOrd="0" destOrd="0" presId="urn:microsoft.com/office/officeart/2005/8/layout/vList6"/>
    <dgm:cxn modelId="{D9C64957-7B19-4FF8-949D-080ACC7666A3}" type="presParOf" srcId="{8DC94374-D8A0-492A-A341-3E6D7D47CCCB}" destId="{B01D154A-082B-4D85-AEC8-13B4D0919DAB}" srcOrd="1" destOrd="0" presId="urn:microsoft.com/office/officeart/2005/8/layout/vList6"/>
    <dgm:cxn modelId="{E4156BB6-13EA-439C-8C0C-92E5BB000A03}" type="presParOf" srcId="{21A9F0F3-9B90-4469-825F-0A4465F86D50}" destId="{FD2AA7F7-097B-4099-8870-B45428052114}" srcOrd="5" destOrd="0" presId="urn:microsoft.com/office/officeart/2005/8/layout/vList6"/>
    <dgm:cxn modelId="{99A9A981-00ED-4C86-9681-402B9F12BB09}" type="presParOf" srcId="{21A9F0F3-9B90-4469-825F-0A4465F86D50}" destId="{E5AFA01E-6C91-4144-A8B5-325910087E99}" srcOrd="6" destOrd="0" presId="urn:microsoft.com/office/officeart/2005/8/layout/vList6"/>
    <dgm:cxn modelId="{811B7E02-655B-42BA-95DC-C90ABCABF25A}" type="presParOf" srcId="{E5AFA01E-6C91-4144-A8B5-325910087E99}" destId="{26FB987B-3F2D-47A2-8C2D-E9E4309D34E0}" srcOrd="0" destOrd="0" presId="urn:microsoft.com/office/officeart/2005/8/layout/vList6"/>
    <dgm:cxn modelId="{C58A13C5-01CE-4D8B-9E02-CDB25C0EDE57}" type="presParOf" srcId="{E5AFA01E-6C91-4144-A8B5-325910087E99}" destId="{A1395324-1A20-4DAA-A4C9-7D6133E45E89}"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E84A7C1-8BA8-4A6D-A218-A56F14A4D7C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65E79636-C8FE-43F3-95E0-CE3F04232503}">
      <dgm:prSet custT="1"/>
      <dgm:spPr>
        <a:solidFill>
          <a:schemeClr val="accent1">
            <a:lumMod val="60000"/>
            <a:lumOff val="40000"/>
          </a:schemeClr>
        </a:solidFill>
      </dgm:spPr>
      <dgm:t>
        <a:bodyPr/>
        <a:lstStyle/>
        <a:p>
          <a:pPr algn="ctr"/>
          <a:r>
            <a:rPr lang="ar-LB" sz="2000" b="1" i="0" u="none" dirty="0"/>
            <a:t>تحفيز الطلاب على القراءة والمطالعة ساعد في: </a:t>
          </a:r>
          <a:endParaRPr lang="en-US" sz="2000" b="1" i="0" u="none" dirty="0"/>
        </a:p>
      </dgm:t>
    </dgm:pt>
    <dgm:pt modelId="{F4BDB9AA-C970-40F4-BCE4-37C5CD96E298}" type="parTrans" cxnId="{8722829C-A78B-4041-88E7-C7D733B6EF55}">
      <dgm:prSet/>
      <dgm:spPr/>
      <dgm:t>
        <a:bodyPr/>
        <a:lstStyle/>
        <a:p>
          <a:endParaRPr lang="en-US"/>
        </a:p>
      </dgm:t>
    </dgm:pt>
    <dgm:pt modelId="{0838B731-6755-4AF5-98A3-D94DD210F82B}" type="sibTrans" cxnId="{8722829C-A78B-4041-88E7-C7D733B6EF55}">
      <dgm:prSet/>
      <dgm:spPr/>
      <dgm:t>
        <a:bodyPr/>
        <a:lstStyle/>
        <a:p>
          <a:endParaRPr lang="en-US"/>
        </a:p>
      </dgm:t>
    </dgm:pt>
    <dgm:pt modelId="{9A474948-76DE-4225-82AE-E85363FA9FE9}">
      <dgm:prSet custT="1"/>
      <dgm:spPr>
        <a:solidFill>
          <a:schemeClr val="accent6">
            <a:lumMod val="60000"/>
            <a:lumOff val="40000"/>
          </a:schemeClr>
        </a:solidFill>
      </dgm:spPr>
      <dgm:t>
        <a:bodyPr/>
        <a:lstStyle/>
        <a:p>
          <a:pPr algn="r"/>
          <a:r>
            <a:rPr lang="ar-LB" sz="2400" dirty="0"/>
            <a:t>تحسين طريقة الحوار والمناقشة والتعبير الشفهي مما خلق جو من المنافسة والمشاركة الفعّالة.</a:t>
          </a:r>
          <a:endParaRPr lang="en-US" sz="2400" dirty="0"/>
        </a:p>
      </dgm:t>
    </dgm:pt>
    <dgm:pt modelId="{CF9F847C-0BDA-4539-A5F0-09AEA728E66C}" type="parTrans" cxnId="{29DA8CA9-8004-4061-A426-2C59D7113512}">
      <dgm:prSet/>
      <dgm:spPr/>
      <dgm:t>
        <a:bodyPr/>
        <a:lstStyle/>
        <a:p>
          <a:endParaRPr lang="en-US"/>
        </a:p>
      </dgm:t>
    </dgm:pt>
    <dgm:pt modelId="{3FA29EF9-9600-456F-AFF7-897FC9B298B7}" type="sibTrans" cxnId="{29DA8CA9-8004-4061-A426-2C59D7113512}">
      <dgm:prSet/>
      <dgm:spPr/>
      <dgm:t>
        <a:bodyPr/>
        <a:lstStyle/>
        <a:p>
          <a:endParaRPr lang="en-US"/>
        </a:p>
      </dgm:t>
    </dgm:pt>
    <dgm:pt modelId="{0DAFDA40-9860-405A-BBBE-A6E4F0336D6D}">
      <dgm:prSet custT="1"/>
      <dgm:spPr>
        <a:solidFill>
          <a:schemeClr val="accent6"/>
        </a:solidFill>
      </dgm:spPr>
      <dgm:t>
        <a:bodyPr/>
        <a:lstStyle/>
        <a:p>
          <a:pPr algn="r"/>
          <a:r>
            <a:rPr lang="ar-LB" sz="2400" dirty="0"/>
            <a:t>تحسين مستوى التعبير الكتابي من خلال كتابة مقالات أو أبحاث علميّة.</a:t>
          </a:r>
          <a:endParaRPr lang="en-US" sz="2400" dirty="0"/>
        </a:p>
      </dgm:t>
    </dgm:pt>
    <dgm:pt modelId="{B564C08F-EDCD-4FF8-BC87-5ACEEC5D2D42}" type="parTrans" cxnId="{369E2D82-366F-4C39-8F15-C3D146007B77}">
      <dgm:prSet/>
      <dgm:spPr/>
      <dgm:t>
        <a:bodyPr/>
        <a:lstStyle/>
        <a:p>
          <a:endParaRPr lang="en-US"/>
        </a:p>
      </dgm:t>
    </dgm:pt>
    <dgm:pt modelId="{78BDB07A-EB58-43E3-88DF-3787D101FD12}" type="sibTrans" cxnId="{369E2D82-366F-4C39-8F15-C3D146007B77}">
      <dgm:prSet/>
      <dgm:spPr/>
      <dgm:t>
        <a:bodyPr/>
        <a:lstStyle/>
        <a:p>
          <a:endParaRPr lang="en-US"/>
        </a:p>
      </dgm:t>
    </dgm:pt>
    <dgm:pt modelId="{C6BA910C-1CC4-47AE-BF2E-C7EA8A741AE4}">
      <dgm:prSet custT="1"/>
      <dgm:spPr>
        <a:solidFill>
          <a:schemeClr val="accent6">
            <a:lumMod val="60000"/>
            <a:lumOff val="40000"/>
          </a:schemeClr>
        </a:solidFill>
      </dgm:spPr>
      <dgm:t>
        <a:bodyPr/>
        <a:lstStyle/>
        <a:p>
          <a:pPr algn="r"/>
          <a:r>
            <a:rPr lang="ar-LB" sz="2400" dirty="0"/>
            <a:t>إعتماد أسلوب التفكير النقدي الذي ساعد الطلاب على تقبّل أفكارهم وآراهم على إختلافها.</a:t>
          </a:r>
          <a:endParaRPr lang="en-US" sz="2400" dirty="0"/>
        </a:p>
      </dgm:t>
    </dgm:pt>
    <dgm:pt modelId="{312E8393-AADA-4B3B-9041-3F26886431AE}" type="parTrans" cxnId="{8C7B442F-B563-488B-A62C-7427E6328956}">
      <dgm:prSet/>
      <dgm:spPr/>
      <dgm:t>
        <a:bodyPr/>
        <a:lstStyle/>
        <a:p>
          <a:endParaRPr lang="en-US"/>
        </a:p>
      </dgm:t>
    </dgm:pt>
    <dgm:pt modelId="{07C7BD13-523D-4993-A37F-7526050F03AE}" type="sibTrans" cxnId="{8C7B442F-B563-488B-A62C-7427E6328956}">
      <dgm:prSet/>
      <dgm:spPr/>
      <dgm:t>
        <a:bodyPr/>
        <a:lstStyle/>
        <a:p>
          <a:endParaRPr lang="en-US"/>
        </a:p>
      </dgm:t>
    </dgm:pt>
    <dgm:pt modelId="{7BBD6626-FFEA-429C-BB71-32AD4F2C1C0A}">
      <dgm:prSet custT="1"/>
      <dgm:spPr>
        <a:solidFill>
          <a:schemeClr val="accent6"/>
        </a:solidFill>
      </dgm:spPr>
      <dgm:t>
        <a:bodyPr/>
        <a:lstStyle/>
        <a:p>
          <a:pPr algn="r"/>
          <a:r>
            <a:rPr lang="ar-LB" sz="2400" dirty="0"/>
            <a:t>تنمية شخصيّة الطلاب وبناء فكر إنساني وتحسين التعاون والتضامن الإجتماعي بينهم.</a:t>
          </a:r>
          <a:endParaRPr lang="en-US" sz="2400" dirty="0"/>
        </a:p>
      </dgm:t>
    </dgm:pt>
    <dgm:pt modelId="{A78ABAF3-5B52-4FBD-8972-55CC96B37B9E}" type="parTrans" cxnId="{452F1021-E3ED-40F4-A383-8CFC0DBC3596}">
      <dgm:prSet/>
      <dgm:spPr/>
      <dgm:t>
        <a:bodyPr/>
        <a:lstStyle/>
        <a:p>
          <a:endParaRPr lang="en-US"/>
        </a:p>
      </dgm:t>
    </dgm:pt>
    <dgm:pt modelId="{331C0107-FFA5-4E4D-AED3-985780DA3535}" type="sibTrans" cxnId="{452F1021-E3ED-40F4-A383-8CFC0DBC3596}">
      <dgm:prSet/>
      <dgm:spPr/>
      <dgm:t>
        <a:bodyPr/>
        <a:lstStyle/>
        <a:p>
          <a:endParaRPr lang="en-US"/>
        </a:p>
      </dgm:t>
    </dgm:pt>
    <dgm:pt modelId="{7389A200-C0BC-4B4E-ACA9-8538D7551C93}">
      <dgm:prSet custT="1"/>
      <dgm:spPr>
        <a:solidFill>
          <a:schemeClr val="accent6">
            <a:lumMod val="60000"/>
            <a:lumOff val="40000"/>
          </a:schemeClr>
        </a:solidFill>
      </dgm:spPr>
      <dgm:t>
        <a:bodyPr/>
        <a:lstStyle/>
        <a:p>
          <a:pPr algn="r"/>
          <a:r>
            <a:rPr lang="ar-LB" sz="2400" dirty="0"/>
            <a:t>تحسين المستوى الأكاديمي للطلاب في اللغات ممّا إنعكس إيجاباً على كافة المواد.</a:t>
          </a:r>
          <a:endParaRPr lang="en-US" sz="2400" dirty="0"/>
        </a:p>
      </dgm:t>
    </dgm:pt>
    <dgm:pt modelId="{5D47E654-2177-408C-AE37-EF461EAF31EC}" type="parTrans" cxnId="{30EF2033-F704-401E-92F1-C55AA6C6D459}">
      <dgm:prSet/>
      <dgm:spPr/>
      <dgm:t>
        <a:bodyPr/>
        <a:lstStyle/>
        <a:p>
          <a:endParaRPr lang="en-US"/>
        </a:p>
      </dgm:t>
    </dgm:pt>
    <dgm:pt modelId="{DAD74E53-FA9D-44FD-978B-8EE82D83BDBB}" type="sibTrans" cxnId="{30EF2033-F704-401E-92F1-C55AA6C6D459}">
      <dgm:prSet/>
      <dgm:spPr/>
      <dgm:t>
        <a:bodyPr/>
        <a:lstStyle/>
        <a:p>
          <a:endParaRPr lang="en-US"/>
        </a:p>
      </dgm:t>
    </dgm:pt>
    <dgm:pt modelId="{54573CDC-AF04-47EE-A185-7D300A4C8941}" type="pres">
      <dgm:prSet presAssocID="{6E84A7C1-8BA8-4A6D-A218-A56F14A4D7CC}" presName="linear" presStyleCnt="0">
        <dgm:presLayoutVars>
          <dgm:animLvl val="lvl"/>
          <dgm:resizeHandles val="exact"/>
        </dgm:presLayoutVars>
      </dgm:prSet>
      <dgm:spPr/>
    </dgm:pt>
    <dgm:pt modelId="{6A02306E-7575-4429-8EC4-4F17C20AAD31}" type="pres">
      <dgm:prSet presAssocID="{65E79636-C8FE-43F3-95E0-CE3F04232503}" presName="parentText" presStyleLbl="node1" presStyleIdx="0" presStyleCnt="6" custScaleY="126365">
        <dgm:presLayoutVars>
          <dgm:chMax val="0"/>
          <dgm:bulletEnabled val="1"/>
        </dgm:presLayoutVars>
      </dgm:prSet>
      <dgm:spPr>
        <a:prstGeom prst="triangle">
          <a:avLst/>
        </a:prstGeom>
      </dgm:spPr>
    </dgm:pt>
    <dgm:pt modelId="{3A8BB49C-8ED8-4A67-85B4-F218D8F9F23C}" type="pres">
      <dgm:prSet presAssocID="{0838B731-6755-4AF5-98A3-D94DD210F82B}" presName="spacer" presStyleCnt="0"/>
      <dgm:spPr/>
    </dgm:pt>
    <dgm:pt modelId="{85BB917D-D7A7-485E-9C0D-935720E29E24}" type="pres">
      <dgm:prSet presAssocID="{9A474948-76DE-4225-82AE-E85363FA9FE9}" presName="parentText" presStyleLbl="node1" presStyleIdx="1" presStyleCnt="6">
        <dgm:presLayoutVars>
          <dgm:chMax val="0"/>
          <dgm:bulletEnabled val="1"/>
        </dgm:presLayoutVars>
      </dgm:prSet>
      <dgm:spPr>
        <a:prstGeom prst="flowChartTerminator">
          <a:avLst/>
        </a:prstGeom>
      </dgm:spPr>
    </dgm:pt>
    <dgm:pt modelId="{D58137D2-B8F2-417C-95BF-84DE64A30EB6}" type="pres">
      <dgm:prSet presAssocID="{3FA29EF9-9600-456F-AFF7-897FC9B298B7}" presName="spacer" presStyleCnt="0"/>
      <dgm:spPr/>
    </dgm:pt>
    <dgm:pt modelId="{D33D83DB-81FF-472E-A641-1E341BE6E61A}" type="pres">
      <dgm:prSet presAssocID="{0DAFDA40-9860-405A-BBBE-A6E4F0336D6D}" presName="parentText" presStyleLbl="node1" presStyleIdx="2" presStyleCnt="6" custLinFactY="1339" custLinFactNeighborX="313" custLinFactNeighborY="100000">
        <dgm:presLayoutVars>
          <dgm:chMax val="0"/>
          <dgm:bulletEnabled val="1"/>
        </dgm:presLayoutVars>
      </dgm:prSet>
      <dgm:spPr>
        <a:prstGeom prst="flowChartTerminator">
          <a:avLst/>
        </a:prstGeom>
      </dgm:spPr>
    </dgm:pt>
    <dgm:pt modelId="{CC00BBCD-38A6-451F-A31A-6C77EE12C89C}" type="pres">
      <dgm:prSet presAssocID="{78BDB07A-EB58-43E3-88DF-3787D101FD12}" presName="spacer" presStyleCnt="0"/>
      <dgm:spPr/>
    </dgm:pt>
    <dgm:pt modelId="{72515DE6-193E-4981-A524-5F11E75DAB86}" type="pres">
      <dgm:prSet presAssocID="{C6BA910C-1CC4-47AE-BF2E-C7EA8A741AE4}" presName="parentText" presStyleLbl="node1" presStyleIdx="3" presStyleCnt="6">
        <dgm:presLayoutVars>
          <dgm:chMax val="0"/>
          <dgm:bulletEnabled val="1"/>
        </dgm:presLayoutVars>
      </dgm:prSet>
      <dgm:spPr>
        <a:prstGeom prst="flowChartTerminator">
          <a:avLst/>
        </a:prstGeom>
      </dgm:spPr>
    </dgm:pt>
    <dgm:pt modelId="{EE85C98E-7996-4CEF-A9C9-2FFDB7A10EF6}" type="pres">
      <dgm:prSet presAssocID="{07C7BD13-523D-4993-A37F-7526050F03AE}" presName="spacer" presStyleCnt="0"/>
      <dgm:spPr/>
    </dgm:pt>
    <dgm:pt modelId="{1FF5986B-75DE-46D1-9C49-8D8F99936940}" type="pres">
      <dgm:prSet presAssocID="{7BBD6626-FFEA-429C-BB71-32AD4F2C1C0A}" presName="parentText" presStyleLbl="node1" presStyleIdx="4" presStyleCnt="6">
        <dgm:presLayoutVars>
          <dgm:chMax val="0"/>
          <dgm:bulletEnabled val="1"/>
        </dgm:presLayoutVars>
      </dgm:prSet>
      <dgm:spPr>
        <a:prstGeom prst="flowChartTerminator">
          <a:avLst/>
        </a:prstGeom>
      </dgm:spPr>
    </dgm:pt>
    <dgm:pt modelId="{8B5C7225-5EBA-47C6-8EB5-D46CE60235F1}" type="pres">
      <dgm:prSet presAssocID="{331C0107-FFA5-4E4D-AED3-985780DA3535}" presName="spacer" presStyleCnt="0"/>
      <dgm:spPr/>
    </dgm:pt>
    <dgm:pt modelId="{19534E95-17D5-4739-88EB-314A9765B435}" type="pres">
      <dgm:prSet presAssocID="{7389A200-C0BC-4B4E-ACA9-8538D7551C93}" presName="parentText" presStyleLbl="node1" presStyleIdx="5" presStyleCnt="6">
        <dgm:presLayoutVars>
          <dgm:chMax val="0"/>
          <dgm:bulletEnabled val="1"/>
        </dgm:presLayoutVars>
      </dgm:prSet>
      <dgm:spPr>
        <a:prstGeom prst="flowChartTerminator">
          <a:avLst/>
        </a:prstGeom>
      </dgm:spPr>
    </dgm:pt>
  </dgm:ptLst>
  <dgm:cxnLst>
    <dgm:cxn modelId="{1391C920-3C15-4472-9324-4CC89E76C8CB}" type="presOf" srcId="{7BBD6626-FFEA-429C-BB71-32AD4F2C1C0A}" destId="{1FF5986B-75DE-46D1-9C49-8D8F99936940}" srcOrd="0" destOrd="0" presId="urn:microsoft.com/office/officeart/2005/8/layout/vList2"/>
    <dgm:cxn modelId="{452F1021-E3ED-40F4-A383-8CFC0DBC3596}" srcId="{6E84A7C1-8BA8-4A6D-A218-A56F14A4D7CC}" destId="{7BBD6626-FFEA-429C-BB71-32AD4F2C1C0A}" srcOrd="4" destOrd="0" parTransId="{A78ABAF3-5B52-4FBD-8972-55CC96B37B9E}" sibTransId="{331C0107-FFA5-4E4D-AED3-985780DA3535}"/>
    <dgm:cxn modelId="{8C7B442F-B563-488B-A62C-7427E6328956}" srcId="{6E84A7C1-8BA8-4A6D-A218-A56F14A4D7CC}" destId="{C6BA910C-1CC4-47AE-BF2E-C7EA8A741AE4}" srcOrd="3" destOrd="0" parTransId="{312E8393-AADA-4B3B-9041-3F26886431AE}" sibTransId="{07C7BD13-523D-4993-A37F-7526050F03AE}"/>
    <dgm:cxn modelId="{30EF2033-F704-401E-92F1-C55AA6C6D459}" srcId="{6E84A7C1-8BA8-4A6D-A218-A56F14A4D7CC}" destId="{7389A200-C0BC-4B4E-ACA9-8538D7551C93}" srcOrd="5" destOrd="0" parTransId="{5D47E654-2177-408C-AE37-EF461EAF31EC}" sibTransId="{DAD74E53-FA9D-44FD-978B-8EE82D83BDBB}"/>
    <dgm:cxn modelId="{369E2D82-366F-4C39-8F15-C3D146007B77}" srcId="{6E84A7C1-8BA8-4A6D-A218-A56F14A4D7CC}" destId="{0DAFDA40-9860-405A-BBBE-A6E4F0336D6D}" srcOrd="2" destOrd="0" parTransId="{B564C08F-EDCD-4FF8-BC87-5ACEEC5D2D42}" sibTransId="{78BDB07A-EB58-43E3-88DF-3787D101FD12}"/>
    <dgm:cxn modelId="{8722829C-A78B-4041-88E7-C7D733B6EF55}" srcId="{6E84A7C1-8BA8-4A6D-A218-A56F14A4D7CC}" destId="{65E79636-C8FE-43F3-95E0-CE3F04232503}" srcOrd="0" destOrd="0" parTransId="{F4BDB9AA-C970-40F4-BCE4-37C5CD96E298}" sibTransId="{0838B731-6755-4AF5-98A3-D94DD210F82B}"/>
    <dgm:cxn modelId="{29DA8CA9-8004-4061-A426-2C59D7113512}" srcId="{6E84A7C1-8BA8-4A6D-A218-A56F14A4D7CC}" destId="{9A474948-76DE-4225-82AE-E85363FA9FE9}" srcOrd="1" destOrd="0" parTransId="{CF9F847C-0BDA-4539-A5F0-09AEA728E66C}" sibTransId="{3FA29EF9-9600-456F-AFF7-897FC9B298B7}"/>
    <dgm:cxn modelId="{9CB12FAC-05CF-4392-8C69-C6F86D8AFB26}" type="presOf" srcId="{65E79636-C8FE-43F3-95E0-CE3F04232503}" destId="{6A02306E-7575-4429-8EC4-4F17C20AAD31}" srcOrd="0" destOrd="0" presId="urn:microsoft.com/office/officeart/2005/8/layout/vList2"/>
    <dgm:cxn modelId="{2F085EB2-4491-41EC-8C0A-53E5649BA0F1}" type="presOf" srcId="{7389A200-C0BC-4B4E-ACA9-8538D7551C93}" destId="{19534E95-17D5-4739-88EB-314A9765B435}" srcOrd="0" destOrd="0" presId="urn:microsoft.com/office/officeart/2005/8/layout/vList2"/>
    <dgm:cxn modelId="{00DC5EB8-9074-48A2-B55F-1E6468EBFA88}" type="presOf" srcId="{9A474948-76DE-4225-82AE-E85363FA9FE9}" destId="{85BB917D-D7A7-485E-9C0D-935720E29E24}" srcOrd="0" destOrd="0" presId="urn:microsoft.com/office/officeart/2005/8/layout/vList2"/>
    <dgm:cxn modelId="{21B752CD-D931-463A-9848-FA3353A4E276}" type="presOf" srcId="{0DAFDA40-9860-405A-BBBE-A6E4F0336D6D}" destId="{D33D83DB-81FF-472E-A641-1E341BE6E61A}" srcOrd="0" destOrd="0" presId="urn:microsoft.com/office/officeart/2005/8/layout/vList2"/>
    <dgm:cxn modelId="{1624FDCF-A237-454A-A6EB-17BD7326B9E9}" type="presOf" srcId="{6E84A7C1-8BA8-4A6D-A218-A56F14A4D7CC}" destId="{54573CDC-AF04-47EE-A185-7D300A4C8941}" srcOrd="0" destOrd="0" presId="urn:microsoft.com/office/officeart/2005/8/layout/vList2"/>
    <dgm:cxn modelId="{976D1AD2-F5BF-4FDB-BC2B-C6CEF432C710}" type="presOf" srcId="{C6BA910C-1CC4-47AE-BF2E-C7EA8A741AE4}" destId="{72515DE6-193E-4981-A524-5F11E75DAB86}" srcOrd="0" destOrd="0" presId="urn:microsoft.com/office/officeart/2005/8/layout/vList2"/>
    <dgm:cxn modelId="{5B6D8393-A53D-453D-B0BC-58470750AABA}" type="presParOf" srcId="{54573CDC-AF04-47EE-A185-7D300A4C8941}" destId="{6A02306E-7575-4429-8EC4-4F17C20AAD31}" srcOrd="0" destOrd="0" presId="urn:microsoft.com/office/officeart/2005/8/layout/vList2"/>
    <dgm:cxn modelId="{E305AD1F-3E5F-4C8A-A006-549D7029AE81}" type="presParOf" srcId="{54573CDC-AF04-47EE-A185-7D300A4C8941}" destId="{3A8BB49C-8ED8-4A67-85B4-F218D8F9F23C}" srcOrd="1" destOrd="0" presId="urn:microsoft.com/office/officeart/2005/8/layout/vList2"/>
    <dgm:cxn modelId="{1299620F-1E38-48C1-A666-B0FDB23CBCDC}" type="presParOf" srcId="{54573CDC-AF04-47EE-A185-7D300A4C8941}" destId="{85BB917D-D7A7-485E-9C0D-935720E29E24}" srcOrd="2" destOrd="0" presId="urn:microsoft.com/office/officeart/2005/8/layout/vList2"/>
    <dgm:cxn modelId="{2DD03B48-D58D-4E4A-A192-A66E25EC8943}" type="presParOf" srcId="{54573CDC-AF04-47EE-A185-7D300A4C8941}" destId="{D58137D2-B8F2-417C-95BF-84DE64A30EB6}" srcOrd="3" destOrd="0" presId="urn:microsoft.com/office/officeart/2005/8/layout/vList2"/>
    <dgm:cxn modelId="{90ED3E9B-6DC5-4298-91CF-6AC8924A4E2D}" type="presParOf" srcId="{54573CDC-AF04-47EE-A185-7D300A4C8941}" destId="{D33D83DB-81FF-472E-A641-1E341BE6E61A}" srcOrd="4" destOrd="0" presId="urn:microsoft.com/office/officeart/2005/8/layout/vList2"/>
    <dgm:cxn modelId="{0B00D0A8-AE02-4CFE-A52E-61A98AF7631E}" type="presParOf" srcId="{54573CDC-AF04-47EE-A185-7D300A4C8941}" destId="{CC00BBCD-38A6-451F-A31A-6C77EE12C89C}" srcOrd="5" destOrd="0" presId="urn:microsoft.com/office/officeart/2005/8/layout/vList2"/>
    <dgm:cxn modelId="{E8D2F9EE-1BB2-44E5-84AC-E40A4F2B7050}" type="presParOf" srcId="{54573CDC-AF04-47EE-A185-7D300A4C8941}" destId="{72515DE6-193E-4981-A524-5F11E75DAB86}" srcOrd="6" destOrd="0" presId="urn:microsoft.com/office/officeart/2005/8/layout/vList2"/>
    <dgm:cxn modelId="{940DE81B-E412-4EE2-BBFB-4CB4114D33FA}" type="presParOf" srcId="{54573CDC-AF04-47EE-A185-7D300A4C8941}" destId="{EE85C98E-7996-4CEF-A9C9-2FFDB7A10EF6}" srcOrd="7" destOrd="0" presId="urn:microsoft.com/office/officeart/2005/8/layout/vList2"/>
    <dgm:cxn modelId="{58CEE0E1-8922-4FAF-B9EE-D77B7568E82D}" type="presParOf" srcId="{54573CDC-AF04-47EE-A185-7D300A4C8941}" destId="{1FF5986B-75DE-46D1-9C49-8D8F99936940}" srcOrd="8" destOrd="0" presId="urn:microsoft.com/office/officeart/2005/8/layout/vList2"/>
    <dgm:cxn modelId="{50D16E1B-C26D-4D0C-B343-23FB5C5C56FA}" type="presParOf" srcId="{54573CDC-AF04-47EE-A185-7D300A4C8941}" destId="{8B5C7225-5EBA-47C6-8EB5-D46CE60235F1}" srcOrd="9" destOrd="0" presId="urn:microsoft.com/office/officeart/2005/8/layout/vList2"/>
    <dgm:cxn modelId="{C370D444-2147-4BAD-ACD6-140A3313B79A}" type="presParOf" srcId="{54573CDC-AF04-47EE-A185-7D300A4C8941}" destId="{19534E95-17D5-4739-88EB-314A9765B435}"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FF5C22-493E-41E0-A8CF-1F5ADADB90F2}">
      <dsp:nvSpPr>
        <dsp:cNvPr id="0" name=""/>
        <dsp:cNvSpPr/>
      </dsp:nvSpPr>
      <dsp:spPr>
        <a:xfrm>
          <a:off x="0" y="0"/>
          <a:ext cx="6297106" cy="863572"/>
        </a:xfrm>
        <a:prstGeom prst="roundRect">
          <a:avLst/>
        </a:prstGeom>
        <a:solidFill>
          <a:schemeClr val="accent6"/>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r" defTabSz="800100">
            <a:lnSpc>
              <a:spcPct val="90000"/>
            </a:lnSpc>
            <a:spcBef>
              <a:spcPct val="0"/>
            </a:spcBef>
            <a:spcAft>
              <a:spcPct val="35000"/>
            </a:spcAft>
            <a:buNone/>
          </a:pPr>
          <a:r>
            <a:rPr lang="ar-LB" sz="1800" kern="1200" dirty="0"/>
            <a:t>إعتماد </a:t>
          </a:r>
          <a:r>
            <a:rPr lang="ar-LB" sz="1800" b="1" kern="1200" dirty="0"/>
            <a:t>طرق التعليم الناشط </a:t>
          </a:r>
          <a:r>
            <a:rPr lang="ar-LB" sz="1800" kern="1200" dirty="0"/>
            <a:t>من خلال إستخدام أسلوب المناقشة والحوار وطرق التعاون الجماعي.</a:t>
          </a:r>
          <a:endParaRPr lang="en-US" sz="1800" kern="1200" dirty="0"/>
        </a:p>
      </dsp:txBody>
      <dsp:txXfrm>
        <a:off x="42156" y="42156"/>
        <a:ext cx="6212794" cy="779260"/>
      </dsp:txXfrm>
    </dsp:sp>
    <dsp:sp modelId="{A40062AE-9001-4691-8136-D1663BA22036}">
      <dsp:nvSpPr>
        <dsp:cNvPr id="0" name=""/>
        <dsp:cNvSpPr/>
      </dsp:nvSpPr>
      <dsp:spPr>
        <a:xfrm>
          <a:off x="0" y="980388"/>
          <a:ext cx="6297106" cy="669744"/>
        </a:xfrm>
        <a:prstGeom prst="roundRect">
          <a:avLst/>
        </a:prstGeom>
        <a:solidFill>
          <a:schemeClr val="accent6"/>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r" defTabSz="800100">
            <a:lnSpc>
              <a:spcPct val="90000"/>
            </a:lnSpc>
            <a:spcBef>
              <a:spcPct val="0"/>
            </a:spcBef>
            <a:spcAft>
              <a:spcPct val="35000"/>
            </a:spcAft>
            <a:buNone/>
          </a:pPr>
          <a:r>
            <a:rPr lang="ar-LB" sz="1800" kern="1200" dirty="0"/>
            <a:t>مساعدة الطالب على </a:t>
          </a:r>
          <a:r>
            <a:rPr lang="ar-LB" sz="1800" b="1" kern="1200" dirty="0"/>
            <a:t>التحضير للأبحاث العلمية </a:t>
          </a:r>
          <a:r>
            <a:rPr lang="ar-LB" sz="1800" kern="1200" dirty="0"/>
            <a:t>في مختلف اللغات أو تعليمه على كتابة مقالات.</a:t>
          </a:r>
          <a:endParaRPr lang="en-US" sz="1800" kern="1200" dirty="0"/>
        </a:p>
      </dsp:txBody>
      <dsp:txXfrm>
        <a:off x="32694" y="1013082"/>
        <a:ext cx="6231718" cy="604356"/>
      </dsp:txXfrm>
    </dsp:sp>
    <dsp:sp modelId="{607A4996-FDEB-4BFF-8ECB-AB6950018140}">
      <dsp:nvSpPr>
        <dsp:cNvPr id="0" name=""/>
        <dsp:cNvSpPr/>
      </dsp:nvSpPr>
      <dsp:spPr>
        <a:xfrm>
          <a:off x="0" y="1825989"/>
          <a:ext cx="6297106" cy="416003"/>
        </a:xfrm>
        <a:prstGeom prst="roundRect">
          <a:avLst/>
        </a:prstGeom>
        <a:solidFill>
          <a:schemeClr val="accent6"/>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r" defTabSz="800100">
            <a:lnSpc>
              <a:spcPct val="90000"/>
            </a:lnSpc>
            <a:spcBef>
              <a:spcPct val="0"/>
            </a:spcBef>
            <a:spcAft>
              <a:spcPct val="35000"/>
            </a:spcAft>
            <a:buNone/>
          </a:pPr>
          <a:r>
            <a:rPr lang="ar-LB" sz="1800" kern="1200" dirty="0"/>
            <a:t>إعتماد </a:t>
          </a:r>
          <a:r>
            <a:rPr lang="ar-LB" sz="1800" b="1" kern="1200" dirty="0"/>
            <a:t>طريقة التفكير النقدي </a:t>
          </a:r>
          <a:r>
            <a:rPr lang="ar-LB" sz="1800" kern="1200" dirty="0"/>
            <a:t>التي تساعد الطالب على بناء فكر تحليلي للمعلومات.</a:t>
          </a:r>
          <a:endParaRPr lang="en-US" sz="1800" kern="1200" dirty="0"/>
        </a:p>
      </dsp:txBody>
      <dsp:txXfrm>
        <a:off x="20308" y="1846297"/>
        <a:ext cx="6256490" cy="375387"/>
      </dsp:txXfrm>
    </dsp:sp>
    <dsp:sp modelId="{2A88A869-3C5A-4B20-A917-DD8FA56941C2}">
      <dsp:nvSpPr>
        <dsp:cNvPr id="0" name=""/>
        <dsp:cNvSpPr/>
      </dsp:nvSpPr>
      <dsp:spPr>
        <a:xfrm>
          <a:off x="0" y="2580621"/>
          <a:ext cx="6297106" cy="1135366"/>
        </a:xfrm>
        <a:prstGeom prst="roundRect">
          <a:avLst/>
        </a:prstGeom>
        <a:solidFill>
          <a:schemeClr val="accent6"/>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r" defTabSz="800100" rtl="1">
            <a:lnSpc>
              <a:spcPct val="90000"/>
            </a:lnSpc>
            <a:spcBef>
              <a:spcPct val="0"/>
            </a:spcBef>
            <a:spcAft>
              <a:spcPct val="35000"/>
            </a:spcAft>
            <a:buNone/>
          </a:pPr>
          <a:r>
            <a:rPr lang="ar-LB" sz="1800" b="1" kern="1200" dirty="0"/>
            <a:t>تجهيز المكتبة </a:t>
          </a:r>
          <a:r>
            <a:rPr lang="ar-LB" sz="1800" kern="1200" dirty="0"/>
            <a:t>وتفعيل دورها في العمليّة التعليميّة لكي تخفّز الطلاب على القراءة والمطالعة</a:t>
          </a:r>
          <a:r>
            <a:rPr lang="en-US" sz="1800" kern="1200" dirty="0"/>
            <a:t>.</a:t>
          </a:r>
        </a:p>
      </dsp:txBody>
      <dsp:txXfrm>
        <a:off x="55424" y="2636045"/>
        <a:ext cx="6186258" cy="10245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0B711A-AB07-4E36-AE8C-53DA20F51C52}">
      <dsp:nvSpPr>
        <dsp:cNvPr id="0" name=""/>
        <dsp:cNvSpPr/>
      </dsp:nvSpPr>
      <dsp:spPr>
        <a:xfrm>
          <a:off x="5100074" y="2953"/>
          <a:ext cx="1204646" cy="1059894"/>
        </a:xfrm>
        <a:prstGeom prst="rightArrow">
          <a:avLst>
            <a:gd name="adj1" fmla="val 75000"/>
            <a:gd name="adj2" fmla="val 50000"/>
          </a:avLst>
        </a:prstGeom>
        <a:solidFill>
          <a:schemeClr val="accent1">
            <a:lumMod val="40000"/>
            <a:lumOff val="60000"/>
            <a:alpha val="9000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2CFF082-4587-48B1-A613-863442CB3E07}">
      <dsp:nvSpPr>
        <dsp:cNvPr id="0" name=""/>
        <dsp:cNvSpPr/>
      </dsp:nvSpPr>
      <dsp:spPr>
        <a:xfrm>
          <a:off x="1811" y="122340"/>
          <a:ext cx="5098263" cy="860803"/>
        </a:xfrm>
        <a:prstGeom prst="roundRect">
          <a:avLst/>
        </a:prstGeom>
        <a:solidFill>
          <a:schemeClr val="accent6"/>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rtl="1">
            <a:lnSpc>
              <a:spcPct val="90000"/>
            </a:lnSpc>
            <a:spcBef>
              <a:spcPct val="0"/>
            </a:spcBef>
            <a:spcAft>
              <a:spcPct val="35000"/>
            </a:spcAft>
            <a:buNone/>
          </a:pPr>
          <a:r>
            <a:rPr lang="ar-LB" sz="1800" kern="1200" dirty="0"/>
            <a:t>تم شراء كتب من قبل عدد من الطلاب وذلك نظراً لعدم توفر المكتبة بالكتب الحديثة والممتعة. </a:t>
          </a:r>
          <a:endParaRPr lang="en-US" sz="1800" kern="1200" dirty="0"/>
        </a:p>
      </dsp:txBody>
      <dsp:txXfrm>
        <a:off x="43832" y="164361"/>
        <a:ext cx="5014221" cy="776761"/>
      </dsp:txXfrm>
    </dsp:sp>
    <dsp:sp modelId="{9945CA5C-BDEF-4066-951D-C1664DBF8B4C}">
      <dsp:nvSpPr>
        <dsp:cNvPr id="0" name=""/>
        <dsp:cNvSpPr/>
      </dsp:nvSpPr>
      <dsp:spPr>
        <a:xfrm>
          <a:off x="5045340" y="1086282"/>
          <a:ext cx="1228665" cy="1059894"/>
        </a:xfrm>
        <a:prstGeom prst="rightArrow">
          <a:avLst>
            <a:gd name="adj1" fmla="val 75000"/>
            <a:gd name="adj2" fmla="val 50000"/>
          </a:avLst>
        </a:prstGeom>
        <a:solidFill>
          <a:schemeClr val="accent1">
            <a:lumMod val="40000"/>
            <a:lumOff val="60000"/>
            <a:alpha val="90000"/>
          </a:schemeClr>
        </a:solidFill>
        <a:ln w="15875" cap="flat" cmpd="sng" algn="ctr">
          <a:solidFill>
            <a:schemeClr val="accent1">
              <a:lumMod val="40000"/>
              <a:lumOff val="60000"/>
              <a:alpha val="90000"/>
            </a:schemeClr>
          </a:solidFill>
          <a:prstDash val="solid"/>
        </a:ln>
        <a:effectLst/>
      </dsp:spPr>
      <dsp:style>
        <a:lnRef idx="2">
          <a:scrgbClr r="0" g="0" b="0"/>
        </a:lnRef>
        <a:fillRef idx="1">
          <a:scrgbClr r="0" g="0" b="0"/>
        </a:fillRef>
        <a:effectRef idx="0">
          <a:scrgbClr r="0" g="0" b="0"/>
        </a:effectRef>
        <a:fontRef idx="minor"/>
      </dsp:style>
    </dsp:sp>
    <dsp:sp modelId="{1E040FC9-0916-482C-9015-C7FED4B79170}">
      <dsp:nvSpPr>
        <dsp:cNvPr id="0" name=""/>
        <dsp:cNvSpPr/>
      </dsp:nvSpPr>
      <dsp:spPr>
        <a:xfrm>
          <a:off x="4021" y="1197321"/>
          <a:ext cx="5069382" cy="857719"/>
        </a:xfrm>
        <a:prstGeom prst="roundRect">
          <a:avLst/>
        </a:prstGeom>
        <a:solidFill>
          <a:schemeClr val="accent6"/>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rtl="1">
            <a:lnSpc>
              <a:spcPct val="90000"/>
            </a:lnSpc>
            <a:spcBef>
              <a:spcPct val="0"/>
            </a:spcBef>
            <a:spcAft>
              <a:spcPct val="35000"/>
            </a:spcAft>
            <a:buNone/>
          </a:pPr>
          <a:r>
            <a:rPr lang="ar-LB" sz="1800" kern="1200" dirty="0"/>
            <a:t>تم إستخدام الأوراق لكتابة آراء الطلاب وأفكارهم وأيضاً ورقة كرتون كبيرة لعرض تجربتهم على الصف الثامن أساسي.</a:t>
          </a:r>
          <a:endParaRPr lang="en-US" sz="1800" kern="1200" dirty="0"/>
        </a:p>
      </dsp:txBody>
      <dsp:txXfrm>
        <a:off x="45891" y="1239191"/>
        <a:ext cx="4985642" cy="773979"/>
      </dsp:txXfrm>
    </dsp:sp>
    <dsp:sp modelId="{0C519E77-BA85-4206-956F-F87C560B8B27}">
      <dsp:nvSpPr>
        <dsp:cNvPr id="0" name=""/>
        <dsp:cNvSpPr/>
      </dsp:nvSpPr>
      <dsp:spPr>
        <a:xfrm>
          <a:off x="5071085" y="2438813"/>
          <a:ext cx="1232360" cy="1059894"/>
        </a:xfrm>
        <a:prstGeom prst="rightArrow">
          <a:avLst>
            <a:gd name="adj1" fmla="val 75000"/>
            <a:gd name="adj2" fmla="val 50000"/>
          </a:avLst>
        </a:prstGeom>
        <a:solidFill>
          <a:schemeClr val="accent1">
            <a:lumMod val="40000"/>
            <a:lumOff val="60000"/>
            <a:alpha val="9000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C4E24DB-C4FA-4554-8847-CFA1FE02157D}">
      <dsp:nvSpPr>
        <dsp:cNvPr id="0" name=""/>
        <dsp:cNvSpPr/>
      </dsp:nvSpPr>
      <dsp:spPr>
        <a:xfrm>
          <a:off x="3085" y="2334720"/>
          <a:ext cx="5068000" cy="1268078"/>
        </a:xfrm>
        <a:prstGeom prst="roundRect">
          <a:avLst/>
        </a:prstGeom>
        <a:solidFill>
          <a:schemeClr val="accent6"/>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ar-LB" sz="1900" kern="1200" dirty="0"/>
            <a:t>يجب تخفيز الطالب على أسلوب التعليم الناشط من خلال إعتماد أسلوب الحوار البنّاء والتفكير النقدي وإغناء الشرح بالتطبيق (الإنتقال من الإطار النظري الى الإطار التطبيقي والعملي) وبإعطاء أمثلة من الواقع وهذا ما يفعله العديد من الأساتذة. </a:t>
          </a:r>
          <a:endParaRPr lang="en-US" sz="1900" kern="1200" dirty="0"/>
        </a:p>
      </dsp:txBody>
      <dsp:txXfrm>
        <a:off x="64987" y="2396622"/>
        <a:ext cx="4944196" cy="114427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8691AA-EBED-4CC6-9BE5-BBE0F892279F}">
      <dsp:nvSpPr>
        <dsp:cNvPr id="0" name=""/>
        <dsp:cNvSpPr/>
      </dsp:nvSpPr>
      <dsp:spPr>
        <a:xfrm>
          <a:off x="4375019" y="2161"/>
          <a:ext cx="826691" cy="593208"/>
        </a:xfrm>
        <a:prstGeom prst="rightArrow">
          <a:avLst>
            <a:gd name="adj1" fmla="val 75000"/>
            <a:gd name="adj2" fmla="val 50000"/>
          </a:avLst>
        </a:prstGeom>
        <a:solidFill>
          <a:schemeClr val="accent1">
            <a:lumMod val="40000"/>
            <a:lumOff val="60000"/>
            <a:alpha val="9000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0E1755D-B0D0-4A48-942E-E8444A7AA925}">
      <dsp:nvSpPr>
        <dsp:cNvPr id="0" name=""/>
        <dsp:cNvSpPr/>
      </dsp:nvSpPr>
      <dsp:spPr>
        <a:xfrm>
          <a:off x="31933" y="0"/>
          <a:ext cx="4370507" cy="445736"/>
        </a:xfrm>
        <a:prstGeom prst="roundRect">
          <a:avLst/>
        </a:prstGeom>
        <a:solidFill>
          <a:schemeClr val="accent6"/>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ar-LB" sz="1800" kern="1200" dirty="0"/>
            <a:t>توعية الطلاب على أهميّة القراءة والكتابة.</a:t>
          </a:r>
          <a:endParaRPr lang="en-US" sz="1800" kern="1200" dirty="0"/>
        </a:p>
      </dsp:txBody>
      <dsp:txXfrm>
        <a:off x="53692" y="21759"/>
        <a:ext cx="4326989" cy="402218"/>
      </dsp:txXfrm>
    </dsp:sp>
    <dsp:sp modelId="{35F5142A-7A70-4078-A326-087BC80627AA}">
      <dsp:nvSpPr>
        <dsp:cNvPr id="0" name=""/>
        <dsp:cNvSpPr/>
      </dsp:nvSpPr>
      <dsp:spPr>
        <a:xfrm>
          <a:off x="4400233" y="654691"/>
          <a:ext cx="805337" cy="593208"/>
        </a:xfrm>
        <a:prstGeom prst="rightArrow">
          <a:avLst>
            <a:gd name="adj1" fmla="val 75000"/>
            <a:gd name="adj2" fmla="val 50000"/>
          </a:avLst>
        </a:prstGeom>
        <a:solidFill>
          <a:schemeClr val="accent1">
            <a:lumMod val="40000"/>
            <a:lumOff val="60000"/>
            <a:alpha val="9000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C6A65E5-DA07-4C80-93B2-EBFF556E08A4}">
      <dsp:nvSpPr>
        <dsp:cNvPr id="0" name=""/>
        <dsp:cNvSpPr/>
      </dsp:nvSpPr>
      <dsp:spPr>
        <a:xfrm>
          <a:off x="0" y="548530"/>
          <a:ext cx="4399580" cy="593208"/>
        </a:xfrm>
        <a:prstGeom prst="roundRect">
          <a:avLst/>
        </a:prstGeom>
        <a:solidFill>
          <a:schemeClr val="accent6"/>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ar-LB" sz="1800" kern="1200" dirty="0"/>
            <a:t>التنسيق مع الأهل في متابعة أولادهم لجهة تحصيلهم العلمي.</a:t>
          </a:r>
          <a:endParaRPr lang="en-US" sz="1800" kern="1200" dirty="0"/>
        </a:p>
      </dsp:txBody>
      <dsp:txXfrm>
        <a:off x="28958" y="577488"/>
        <a:ext cx="4341664" cy="535292"/>
      </dsp:txXfrm>
    </dsp:sp>
    <dsp:sp modelId="{B01D154A-082B-4D85-AEC8-13B4D0919DAB}">
      <dsp:nvSpPr>
        <dsp:cNvPr id="0" name=""/>
        <dsp:cNvSpPr/>
      </dsp:nvSpPr>
      <dsp:spPr>
        <a:xfrm>
          <a:off x="4453074" y="1634647"/>
          <a:ext cx="751190" cy="593208"/>
        </a:xfrm>
        <a:prstGeom prst="rightArrow">
          <a:avLst>
            <a:gd name="adj1" fmla="val 75000"/>
            <a:gd name="adj2" fmla="val 50000"/>
          </a:avLst>
        </a:prstGeom>
        <a:solidFill>
          <a:schemeClr val="accent1">
            <a:lumMod val="40000"/>
            <a:lumOff val="60000"/>
            <a:alpha val="9000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82E9959-ECD8-4CE0-B2B5-DA3E3198218B}">
      <dsp:nvSpPr>
        <dsp:cNvPr id="0" name=""/>
        <dsp:cNvSpPr/>
      </dsp:nvSpPr>
      <dsp:spPr>
        <a:xfrm>
          <a:off x="0" y="1185571"/>
          <a:ext cx="4451116" cy="1248063"/>
        </a:xfrm>
        <a:prstGeom prst="roundRect">
          <a:avLst/>
        </a:prstGeom>
        <a:solidFill>
          <a:schemeClr val="accent6"/>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ar-LB" sz="1800" kern="1200" dirty="0"/>
            <a:t>خلق بيئة ناشطة داخل المدرسة لتقوية ومساعدة الطلاب على التعبير الشفهي والكتابي من خلال مناقشات أو كتابة مقالات دوريّة أو العمل على تقديم أبحاث بطريقة علميّة وتكريم الطلاب المميزين، (كما يمكن تحفيز الطلاب من خلال تنظيم زيادة للمعرض السنوي للكتاب).</a:t>
          </a:r>
          <a:endParaRPr lang="en-US" sz="1800" kern="1200" dirty="0"/>
        </a:p>
      </dsp:txBody>
      <dsp:txXfrm>
        <a:off x="60925" y="1246496"/>
        <a:ext cx="4329266" cy="1126213"/>
      </dsp:txXfrm>
    </dsp:sp>
    <dsp:sp modelId="{A1395324-1A20-4DAA-A4C9-7D6133E45E89}">
      <dsp:nvSpPr>
        <dsp:cNvPr id="0" name=""/>
        <dsp:cNvSpPr/>
      </dsp:nvSpPr>
      <dsp:spPr>
        <a:xfrm>
          <a:off x="4378207" y="2817490"/>
          <a:ext cx="826691" cy="593208"/>
        </a:xfrm>
        <a:prstGeom prst="rightArrow">
          <a:avLst>
            <a:gd name="adj1" fmla="val 75000"/>
            <a:gd name="adj2" fmla="val 50000"/>
          </a:avLst>
        </a:prstGeom>
        <a:solidFill>
          <a:schemeClr val="accent1">
            <a:lumMod val="40000"/>
            <a:lumOff val="60000"/>
            <a:alpha val="9000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6FB987B-3F2D-47A2-8C2D-E9E4309D34E0}">
      <dsp:nvSpPr>
        <dsp:cNvPr id="0" name=""/>
        <dsp:cNvSpPr/>
      </dsp:nvSpPr>
      <dsp:spPr>
        <a:xfrm>
          <a:off x="16419" y="2545744"/>
          <a:ext cx="4376883" cy="998980"/>
        </a:xfrm>
        <a:prstGeom prst="roundRect">
          <a:avLst/>
        </a:prstGeom>
        <a:solidFill>
          <a:schemeClr val="accent6"/>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ar-LB" sz="1800" kern="1200" dirty="0"/>
            <a:t>تحديد الوقت الكافي لدى أفراد الهيئة التعليميّة للتنظيم بين إنجاز المنهاج وتقوية اللغات لدى الطلاب وذلك بالتعاون مع الهيئة الإداريّة.</a:t>
          </a:r>
          <a:endParaRPr lang="en-US" sz="1800" kern="1200" dirty="0"/>
        </a:p>
      </dsp:txBody>
      <dsp:txXfrm>
        <a:off x="65185" y="2594510"/>
        <a:ext cx="4279351" cy="90144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02306E-7575-4429-8EC4-4F17C20AAD31}">
      <dsp:nvSpPr>
        <dsp:cNvPr id="0" name=""/>
        <dsp:cNvSpPr/>
      </dsp:nvSpPr>
      <dsp:spPr>
        <a:xfrm>
          <a:off x="0" y="3128"/>
          <a:ext cx="9980198" cy="827611"/>
        </a:xfrm>
        <a:prstGeom prst="triangle">
          <a:avLst/>
        </a:prstGeom>
        <a:solidFill>
          <a:schemeClr val="accent1">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ar-LB" sz="2000" b="1" i="0" u="none" kern="1200" dirty="0"/>
            <a:t>تحفيز الطلاب على القراءة والمطالعة ساعد في: </a:t>
          </a:r>
          <a:endParaRPr lang="en-US" sz="2000" b="1" i="0" u="none" kern="1200" dirty="0"/>
        </a:p>
      </dsp:txBody>
      <dsp:txXfrm>
        <a:off x="2495050" y="416934"/>
        <a:ext cx="4990099" cy="413805"/>
      </dsp:txXfrm>
    </dsp:sp>
    <dsp:sp modelId="{85BB917D-D7A7-485E-9C0D-935720E29E24}">
      <dsp:nvSpPr>
        <dsp:cNvPr id="0" name=""/>
        <dsp:cNvSpPr/>
      </dsp:nvSpPr>
      <dsp:spPr>
        <a:xfrm>
          <a:off x="0" y="838882"/>
          <a:ext cx="9980198" cy="654937"/>
        </a:xfrm>
        <a:prstGeom prst="flowChartTerminator">
          <a:avLst/>
        </a:prstGeom>
        <a:solidFill>
          <a:schemeClr val="accent6">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r" defTabSz="1066800">
            <a:lnSpc>
              <a:spcPct val="90000"/>
            </a:lnSpc>
            <a:spcBef>
              <a:spcPct val="0"/>
            </a:spcBef>
            <a:spcAft>
              <a:spcPct val="35000"/>
            </a:spcAft>
            <a:buNone/>
          </a:pPr>
          <a:r>
            <a:rPr lang="ar-LB" sz="2400" kern="1200" dirty="0"/>
            <a:t>تحسين طريقة الحوار والمناقشة والتعبير الشفهي مما خلق جو من المنافسة والمشاركة الفعّالة.</a:t>
          </a:r>
          <a:endParaRPr lang="en-US" sz="2400" kern="1200" dirty="0"/>
        </a:p>
      </dsp:txBody>
      <dsp:txXfrm>
        <a:off x="470363" y="934788"/>
        <a:ext cx="9039472" cy="463125"/>
      </dsp:txXfrm>
    </dsp:sp>
    <dsp:sp modelId="{D33D83DB-81FF-472E-A641-1E341BE6E61A}">
      <dsp:nvSpPr>
        <dsp:cNvPr id="0" name=""/>
        <dsp:cNvSpPr/>
      </dsp:nvSpPr>
      <dsp:spPr>
        <a:xfrm>
          <a:off x="0" y="1518873"/>
          <a:ext cx="9980198" cy="654937"/>
        </a:xfrm>
        <a:prstGeom prst="flowChartTerminator">
          <a:avLst/>
        </a:prstGeom>
        <a:solidFill>
          <a:schemeClr val="accent6"/>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r" defTabSz="1066800">
            <a:lnSpc>
              <a:spcPct val="90000"/>
            </a:lnSpc>
            <a:spcBef>
              <a:spcPct val="0"/>
            </a:spcBef>
            <a:spcAft>
              <a:spcPct val="35000"/>
            </a:spcAft>
            <a:buNone/>
          </a:pPr>
          <a:r>
            <a:rPr lang="ar-LB" sz="2400" kern="1200" dirty="0"/>
            <a:t>تحسين مستوى التعبير الكتابي من خلال كتابة مقالات أو أبحاث علميّة.</a:t>
          </a:r>
          <a:endParaRPr lang="en-US" sz="2400" kern="1200" dirty="0"/>
        </a:p>
      </dsp:txBody>
      <dsp:txXfrm>
        <a:off x="470363" y="1614779"/>
        <a:ext cx="9039472" cy="463125"/>
      </dsp:txXfrm>
    </dsp:sp>
    <dsp:sp modelId="{72515DE6-193E-4981-A524-5F11E75DAB86}">
      <dsp:nvSpPr>
        <dsp:cNvPr id="0" name=""/>
        <dsp:cNvSpPr/>
      </dsp:nvSpPr>
      <dsp:spPr>
        <a:xfrm>
          <a:off x="0" y="2165041"/>
          <a:ext cx="9980198" cy="654937"/>
        </a:xfrm>
        <a:prstGeom prst="flowChartTerminator">
          <a:avLst/>
        </a:prstGeom>
        <a:solidFill>
          <a:schemeClr val="accent6">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r" defTabSz="1066800">
            <a:lnSpc>
              <a:spcPct val="90000"/>
            </a:lnSpc>
            <a:spcBef>
              <a:spcPct val="0"/>
            </a:spcBef>
            <a:spcAft>
              <a:spcPct val="35000"/>
            </a:spcAft>
            <a:buNone/>
          </a:pPr>
          <a:r>
            <a:rPr lang="ar-LB" sz="2400" kern="1200" dirty="0"/>
            <a:t>إعتماد أسلوب التفكير النقدي الذي ساعد الطلاب على تقبّل أفكارهم وآراهم على إختلافها.</a:t>
          </a:r>
          <a:endParaRPr lang="en-US" sz="2400" kern="1200" dirty="0"/>
        </a:p>
      </dsp:txBody>
      <dsp:txXfrm>
        <a:off x="470363" y="2260947"/>
        <a:ext cx="9039472" cy="463125"/>
      </dsp:txXfrm>
    </dsp:sp>
    <dsp:sp modelId="{1FF5986B-75DE-46D1-9C49-8D8F99936940}">
      <dsp:nvSpPr>
        <dsp:cNvPr id="0" name=""/>
        <dsp:cNvSpPr/>
      </dsp:nvSpPr>
      <dsp:spPr>
        <a:xfrm>
          <a:off x="0" y="2828120"/>
          <a:ext cx="9980198" cy="654937"/>
        </a:xfrm>
        <a:prstGeom prst="flowChartTerminator">
          <a:avLst/>
        </a:prstGeom>
        <a:solidFill>
          <a:schemeClr val="accent6"/>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r" defTabSz="1066800">
            <a:lnSpc>
              <a:spcPct val="90000"/>
            </a:lnSpc>
            <a:spcBef>
              <a:spcPct val="0"/>
            </a:spcBef>
            <a:spcAft>
              <a:spcPct val="35000"/>
            </a:spcAft>
            <a:buNone/>
          </a:pPr>
          <a:r>
            <a:rPr lang="ar-LB" sz="2400" kern="1200" dirty="0"/>
            <a:t>تنمية شخصيّة الطلاب وبناء فكر إنساني وتحسين التعاون والتضامن الإجتماعي بينهم.</a:t>
          </a:r>
          <a:endParaRPr lang="en-US" sz="2400" kern="1200" dirty="0"/>
        </a:p>
      </dsp:txBody>
      <dsp:txXfrm>
        <a:off x="470363" y="2924026"/>
        <a:ext cx="9039472" cy="463125"/>
      </dsp:txXfrm>
    </dsp:sp>
    <dsp:sp modelId="{19534E95-17D5-4739-88EB-314A9765B435}">
      <dsp:nvSpPr>
        <dsp:cNvPr id="0" name=""/>
        <dsp:cNvSpPr/>
      </dsp:nvSpPr>
      <dsp:spPr>
        <a:xfrm>
          <a:off x="0" y="3491199"/>
          <a:ext cx="9980198" cy="654937"/>
        </a:xfrm>
        <a:prstGeom prst="flowChartTerminator">
          <a:avLst/>
        </a:prstGeom>
        <a:solidFill>
          <a:schemeClr val="accent6">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r" defTabSz="1066800">
            <a:lnSpc>
              <a:spcPct val="90000"/>
            </a:lnSpc>
            <a:spcBef>
              <a:spcPct val="0"/>
            </a:spcBef>
            <a:spcAft>
              <a:spcPct val="35000"/>
            </a:spcAft>
            <a:buNone/>
          </a:pPr>
          <a:r>
            <a:rPr lang="ar-LB" sz="2400" kern="1200" dirty="0"/>
            <a:t>تحسين المستوى الأكاديمي للطلاب في اللغات ممّا إنعكس إيجاباً على كافة المواد.</a:t>
          </a:r>
          <a:endParaRPr lang="en-US" sz="2400" kern="1200" dirty="0"/>
        </a:p>
      </dsp:txBody>
      <dsp:txXfrm>
        <a:off x="470363" y="3587105"/>
        <a:ext cx="9039472" cy="46312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D2DEBF5-CEB6-4738-8DFB-515B82DAAE6D}" type="datetimeFigureOut">
              <a:rPr lang="en-US" smtClean="0"/>
              <a:t>5/9/2024</a:t>
            </a:fld>
            <a:endParaRPr lang="en-US"/>
          </a:p>
        </p:txBody>
      </p:sp>
      <p:sp>
        <p:nvSpPr>
          <p:cNvPr id="5" name="Footer Placeholder 4"/>
          <p:cNvSpPr>
            <a:spLocks noGrp="1"/>
          </p:cNvSpPr>
          <p:nvPr>
            <p:ph type="ftr" sz="quarter" idx="11"/>
          </p:nvPr>
        </p:nvSpPr>
        <p:spPr>
          <a:xfrm>
            <a:off x="2416500" y="329307"/>
            <a:ext cx="4973915" cy="309201"/>
          </a:xfrm>
        </p:spPr>
        <p:txBody>
          <a:bodyPr/>
          <a:lstStyle/>
          <a:p>
            <a:endParaRPr lang="en-US"/>
          </a:p>
        </p:txBody>
      </p:sp>
      <p:sp>
        <p:nvSpPr>
          <p:cNvPr id="6" name="Slide Number Placeholder 5"/>
          <p:cNvSpPr>
            <a:spLocks noGrp="1"/>
          </p:cNvSpPr>
          <p:nvPr>
            <p:ph type="sldNum" sz="quarter" idx="12"/>
          </p:nvPr>
        </p:nvSpPr>
        <p:spPr>
          <a:xfrm>
            <a:off x="1437664" y="798973"/>
            <a:ext cx="811019" cy="503578"/>
          </a:xfrm>
        </p:spPr>
        <p:txBody>
          <a:bodyPr/>
          <a:lstStyle/>
          <a:p>
            <a:fld id="{41C19BDE-B417-4556-9ED9-F256C081D639}" type="slidenum">
              <a:rPr lang="en-US" smtClean="0"/>
              <a:t>‹#›</a:t>
            </a:fld>
            <a:endParaRPr lang="en-U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3690939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2DEBF5-CEB6-4738-8DFB-515B82DAAE6D}" type="datetimeFigureOut">
              <a:rPr lang="en-US" smtClean="0"/>
              <a:t>5/9/2024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C19BDE-B417-4556-9ED9-F256C081D639}" type="slidenum">
              <a:rPr lang="en-US" smtClean="0"/>
              <a:t>‹#›</a:t>
            </a:fld>
            <a:endParaRPr lang="en-U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6413546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2DEBF5-CEB6-4738-8DFB-515B82DAAE6D}" type="datetimeFigureOut">
              <a:rPr lang="en-US" smtClean="0"/>
              <a:t>5/9/2024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C19BDE-B417-4556-9ED9-F256C081D639}" type="slidenum">
              <a:rPr lang="en-US" smtClean="0"/>
              <a:t>‹#›</a:t>
            </a:fld>
            <a:endParaRPr lang="en-U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738946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2DEBF5-CEB6-4738-8DFB-515B82DAAE6D}" type="datetimeFigureOut">
              <a:rPr lang="en-US" smtClean="0"/>
              <a:t>5/9/2024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C19BDE-B417-4556-9ED9-F256C081D639}" type="slidenum">
              <a:rPr lang="en-US" smtClean="0"/>
              <a:t>‹#›</a:t>
            </a:fld>
            <a:endParaRPr lang="en-U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633512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D2DEBF5-CEB6-4738-8DFB-515B82DAAE6D}" type="datetimeFigureOut">
              <a:rPr lang="en-US" smtClean="0"/>
              <a:t>5/9/2024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C19BDE-B417-4556-9ED9-F256C081D639}" type="slidenum">
              <a:rPr lang="en-US" smtClean="0"/>
              <a:t>‹#›</a:t>
            </a:fld>
            <a:endParaRPr lang="en-U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190345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D2DEBF5-CEB6-4738-8DFB-515B82DAAE6D}" type="datetimeFigureOut">
              <a:rPr lang="en-US" smtClean="0"/>
              <a:t>5/9/2024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C19BDE-B417-4556-9ED9-F256C081D639}" type="slidenum">
              <a:rPr lang="en-US" smtClean="0"/>
              <a:t>‹#›</a:t>
            </a:fld>
            <a:endParaRPr lang="en-U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329738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D2DEBF5-CEB6-4738-8DFB-515B82DAAE6D}" type="datetimeFigureOut">
              <a:rPr lang="en-US" smtClean="0"/>
              <a:t>5/9/2024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C19BDE-B417-4556-9ED9-F256C081D639}" type="slidenum">
              <a:rPr lang="en-US" smtClean="0"/>
              <a:t>‹#›</a:t>
            </a:fld>
            <a:endParaRPr lang="en-U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045600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D2DEBF5-CEB6-4738-8DFB-515B82DAAE6D}" type="datetimeFigureOut">
              <a:rPr lang="en-US" smtClean="0"/>
              <a:t>5/9/2024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C19BDE-B417-4556-9ED9-F256C081D639}" type="slidenum">
              <a:rPr lang="en-US" smtClean="0"/>
              <a:t>‹#›</a:t>
            </a:fld>
            <a:endParaRPr lang="en-U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1190877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2DEBF5-CEB6-4738-8DFB-515B82DAAE6D}" type="datetimeFigureOut">
              <a:rPr lang="en-US" smtClean="0"/>
              <a:t>5/9/2024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C19BDE-B417-4556-9ED9-F256C081D639}" type="slidenum">
              <a:rPr lang="en-US" smtClean="0"/>
              <a:t>‹#›</a:t>
            </a:fld>
            <a:endParaRPr lang="en-US"/>
          </a:p>
        </p:txBody>
      </p:sp>
    </p:spTree>
    <p:extLst>
      <p:ext uri="{BB962C8B-B14F-4D97-AF65-F5344CB8AC3E}">
        <p14:creationId xmlns:p14="http://schemas.microsoft.com/office/powerpoint/2010/main" val="5378440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D2DEBF5-CEB6-4738-8DFB-515B82DAAE6D}" type="datetimeFigureOut">
              <a:rPr lang="en-US" smtClean="0"/>
              <a:t>5/9/2024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C19BDE-B417-4556-9ED9-F256C081D639}" type="slidenum">
              <a:rPr lang="en-US" smtClean="0"/>
              <a:t>‹#›</a:t>
            </a:fld>
            <a:endParaRPr lang="en-U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359443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D2DEBF5-CEB6-4738-8DFB-515B82DAAE6D}" type="datetimeFigureOut">
              <a:rPr lang="en-US" smtClean="0"/>
              <a:t>5/9/2024</a:t>
            </a:fld>
            <a:endParaRPr lang="en-US"/>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41C19BDE-B417-4556-9ED9-F256C081D639}" type="slidenum">
              <a:rPr lang="en-US" smtClean="0"/>
              <a:t>‹#›</a:t>
            </a:fld>
            <a:endParaRPr lang="en-U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7334506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D2DEBF5-CEB6-4738-8DFB-515B82DAAE6D}" type="datetimeFigureOut">
              <a:rPr lang="en-US" smtClean="0"/>
              <a:t>5/9/2024</a:t>
            </a:fld>
            <a:endParaRPr lang="en-U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41C19BDE-B417-4556-9ED9-F256C081D639}" type="slidenum">
              <a:rPr lang="en-US" smtClean="0"/>
              <a:t>‹#›</a:t>
            </a:fld>
            <a:endParaRPr lang="en-U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8363431"/>
      </p:ext>
    </p:extLst>
  </p:cSld>
  <p:clrMap bg1="lt1" tx1="dk1" bg2="lt2" tx2="dk2" accent1="accent1" accent2="accent2" accent3="accent3" accent4="accent4" accent5="accent5" accent6="accent6" hlink="hlink" folHlink="folHlink"/>
  <p:sldLayoutIdLst>
    <p:sldLayoutId id="2147485044" r:id="rId1"/>
    <p:sldLayoutId id="2147485045" r:id="rId2"/>
    <p:sldLayoutId id="2147485046" r:id="rId3"/>
    <p:sldLayoutId id="2147485047" r:id="rId4"/>
    <p:sldLayoutId id="2147485048" r:id="rId5"/>
    <p:sldLayoutId id="2147485049" r:id="rId6"/>
    <p:sldLayoutId id="2147485050" r:id="rId7"/>
    <p:sldLayoutId id="2147485051" r:id="rId8"/>
    <p:sldLayoutId id="2147485052" r:id="rId9"/>
    <p:sldLayoutId id="2147485053" r:id="rId10"/>
    <p:sldLayoutId id="2147485054"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8B1CE-2A4A-5C80-C97C-1FBACFCE89E8}"/>
              </a:ext>
            </a:extLst>
          </p:cNvPr>
          <p:cNvSpPr>
            <a:spLocks noGrp="1"/>
          </p:cNvSpPr>
          <p:nvPr>
            <p:ph type="title"/>
          </p:nvPr>
        </p:nvSpPr>
        <p:spPr/>
        <p:txBody>
          <a:bodyPr>
            <a:normAutofit fontScale="90000"/>
          </a:bodyPr>
          <a:lstStyle/>
          <a:p>
            <a:pPr algn="ctr"/>
            <a:r>
              <a:rPr lang="ar-LB" sz="2700" b="1" dirty="0">
                <a:cs typeface="+mn-cs"/>
              </a:rPr>
              <a:t>ضمن مشروع</a:t>
            </a:r>
            <a:br>
              <a:rPr lang="ar-LB" sz="2700" b="1" dirty="0">
                <a:cs typeface="+mn-cs"/>
              </a:rPr>
            </a:br>
            <a:br>
              <a:rPr lang="en-US" sz="2700" b="1" dirty="0">
                <a:cs typeface="+mn-cs"/>
              </a:rPr>
            </a:br>
            <a:r>
              <a:rPr lang="ar-LB" sz="2700" b="1" dirty="0">
                <a:cs typeface="+mn-cs"/>
              </a:rPr>
              <a:t>التنشئة على المواطنة والثقافة الديمقراطيّة</a:t>
            </a:r>
            <a:br>
              <a:rPr lang="ar-LB" b="1" dirty="0"/>
            </a:br>
            <a:endParaRPr lang="en-US" dirty="0"/>
          </a:p>
        </p:txBody>
      </p:sp>
      <p:sp>
        <p:nvSpPr>
          <p:cNvPr id="3" name="Content Placeholder 2">
            <a:extLst>
              <a:ext uri="{FF2B5EF4-FFF2-40B4-BE49-F238E27FC236}">
                <a16:creationId xmlns:a16="http://schemas.microsoft.com/office/drawing/2014/main" id="{F1365106-DA6D-E1D8-8373-439308A2BE49}"/>
              </a:ext>
            </a:extLst>
          </p:cNvPr>
          <p:cNvSpPr>
            <a:spLocks noGrp="1"/>
          </p:cNvSpPr>
          <p:nvPr>
            <p:ph idx="1"/>
          </p:nvPr>
        </p:nvSpPr>
        <p:spPr>
          <a:xfrm>
            <a:off x="1451579" y="2015731"/>
            <a:ext cx="9603275" cy="4037749"/>
          </a:xfrm>
        </p:spPr>
        <p:txBody>
          <a:bodyPr>
            <a:normAutofit/>
          </a:bodyPr>
          <a:lstStyle/>
          <a:p>
            <a:pPr marL="0" indent="0" algn="ctr">
              <a:buNone/>
            </a:pPr>
            <a:endParaRPr lang="ar-LB" sz="700" b="1" dirty="0"/>
          </a:p>
          <a:p>
            <a:pPr marL="0" indent="0" algn="ctr">
              <a:buNone/>
            </a:pPr>
            <a:r>
              <a:rPr lang="ar-LB" b="1" dirty="0"/>
              <a:t>مبادرة </a:t>
            </a:r>
          </a:p>
          <a:p>
            <a:pPr marL="0" indent="0" algn="ctr">
              <a:buNone/>
            </a:pPr>
            <a:r>
              <a:rPr lang="ar-LB" b="1" dirty="0"/>
              <a:t>" القراءة.. قوة وإرتقاء"</a:t>
            </a:r>
          </a:p>
          <a:p>
            <a:pPr marL="0" indent="0" algn="ctr">
              <a:buNone/>
            </a:pPr>
            <a:r>
              <a:rPr lang="ar-LB" sz="2000" dirty="0"/>
              <a:t> </a:t>
            </a:r>
            <a:r>
              <a:rPr lang="en-US" sz="2000" dirty="0">
                <a:latin typeface="Times New Roman" panose="02020603050405020304" pitchFamily="18" charset="0"/>
                <a:cs typeface="Times New Roman" panose="02020603050405020304" pitchFamily="18" charset="0"/>
              </a:rPr>
              <a:t>Reading: Power and Advancement</a:t>
            </a:r>
            <a:endParaRPr lang="ar-LB" sz="2000" dirty="0">
              <a:latin typeface="Times New Roman" panose="02020603050405020304" pitchFamily="18" charset="0"/>
              <a:cs typeface="Times New Roman" panose="02020603050405020304" pitchFamily="18" charset="0"/>
            </a:endParaRPr>
          </a:p>
          <a:p>
            <a:pPr marL="0" indent="0" algn="ctr">
              <a:buNone/>
            </a:pPr>
            <a:endParaRPr lang="ar-LB" sz="1400" b="1" dirty="0"/>
          </a:p>
          <a:p>
            <a:pPr marL="0" indent="0" algn="ctr">
              <a:buNone/>
            </a:pPr>
            <a:r>
              <a:rPr lang="ar-LB" dirty="0"/>
              <a:t>تقديم الأستاذة رنا قيس</a:t>
            </a:r>
          </a:p>
          <a:p>
            <a:pPr marL="0" indent="0" algn="ctr">
              <a:buNone/>
            </a:pPr>
            <a:r>
              <a:rPr lang="ar-LB" dirty="0"/>
              <a:t>إشراف الدكتور أحمد الزعبي</a:t>
            </a:r>
            <a:endParaRPr lang="en-US" sz="2200" dirty="0"/>
          </a:p>
          <a:p>
            <a:pPr marL="0" indent="0" algn="ctr">
              <a:buNone/>
            </a:pPr>
            <a:r>
              <a:rPr lang="ar-LB" dirty="0"/>
              <a:t>أيّار 2024</a:t>
            </a:r>
            <a:endParaRPr lang="en-US" sz="2200" dirty="0"/>
          </a:p>
        </p:txBody>
      </p:sp>
    </p:spTree>
    <p:extLst>
      <p:ext uri="{BB962C8B-B14F-4D97-AF65-F5344CB8AC3E}">
        <p14:creationId xmlns:p14="http://schemas.microsoft.com/office/powerpoint/2010/main" val="12210810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398B5-48CF-B2C0-BFCD-773D84CF6495}"/>
              </a:ext>
            </a:extLst>
          </p:cNvPr>
          <p:cNvSpPr>
            <a:spLocks noGrp="1"/>
          </p:cNvSpPr>
          <p:nvPr>
            <p:ph type="title"/>
          </p:nvPr>
        </p:nvSpPr>
        <p:spPr/>
        <p:txBody>
          <a:bodyPr>
            <a:normAutofit/>
          </a:bodyPr>
          <a:lstStyle/>
          <a:p>
            <a:pPr algn="ctr"/>
            <a:r>
              <a:rPr lang="ar-LB" sz="2600" b="1" dirty="0">
                <a:cs typeface="+mn-cs"/>
              </a:rPr>
              <a:t>التحديات المتوقعة والإجراءات لتذليلها وتفاديها</a:t>
            </a:r>
            <a:endParaRPr lang="en-US" sz="2600" b="1" dirty="0">
              <a:cs typeface="+mn-cs"/>
            </a:endParaRPr>
          </a:p>
        </p:txBody>
      </p:sp>
      <p:graphicFrame>
        <p:nvGraphicFramePr>
          <p:cNvPr id="4" name="Content Placeholder 3">
            <a:extLst>
              <a:ext uri="{FF2B5EF4-FFF2-40B4-BE49-F238E27FC236}">
                <a16:creationId xmlns:a16="http://schemas.microsoft.com/office/drawing/2014/main" id="{26C0F75B-B1EB-A900-B3FA-DAD15C580C58}"/>
              </a:ext>
            </a:extLst>
          </p:cNvPr>
          <p:cNvGraphicFramePr>
            <a:graphicFrameLocks noGrp="1"/>
          </p:cNvGraphicFramePr>
          <p:nvPr>
            <p:ph idx="1"/>
            <p:extLst>
              <p:ext uri="{D42A27DB-BD31-4B8C-83A1-F6EECF244321}">
                <p14:modId xmlns:p14="http://schemas.microsoft.com/office/powerpoint/2010/main" val="1311541191"/>
              </p:ext>
            </p:extLst>
          </p:nvPr>
        </p:nvGraphicFramePr>
        <p:xfrm>
          <a:off x="838200" y="1461156"/>
          <a:ext cx="10515600" cy="4594746"/>
        </p:xfrm>
        <a:graphic>
          <a:graphicData uri="http://schemas.openxmlformats.org/drawingml/2006/table">
            <a:tbl>
              <a:tblPr firstRow="1" bandRow="1">
                <a:tableStyleId>{5C22544A-7EE6-4342-B048-85BDC9FD1C3A}</a:tableStyleId>
              </a:tblPr>
              <a:tblGrid>
                <a:gridCol w="3083351">
                  <a:extLst>
                    <a:ext uri="{9D8B030D-6E8A-4147-A177-3AD203B41FA5}">
                      <a16:colId xmlns:a16="http://schemas.microsoft.com/office/drawing/2014/main" val="4191544859"/>
                    </a:ext>
                  </a:extLst>
                </a:gridCol>
                <a:gridCol w="2611224">
                  <a:extLst>
                    <a:ext uri="{9D8B030D-6E8A-4147-A177-3AD203B41FA5}">
                      <a16:colId xmlns:a16="http://schemas.microsoft.com/office/drawing/2014/main" val="3534924432"/>
                    </a:ext>
                  </a:extLst>
                </a:gridCol>
                <a:gridCol w="2422689">
                  <a:extLst>
                    <a:ext uri="{9D8B030D-6E8A-4147-A177-3AD203B41FA5}">
                      <a16:colId xmlns:a16="http://schemas.microsoft.com/office/drawing/2014/main" val="1492611331"/>
                    </a:ext>
                  </a:extLst>
                </a:gridCol>
                <a:gridCol w="2398336">
                  <a:extLst>
                    <a:ext uri="{9D8B030D-6E8A-4147-A177-3AD203B41FA5}">
                      <a16:colId xmlns:a16="http://schemas.microsoft.com/office/drawing/2014/main" val="80778730"/>
                    </a:ext>
                  </a:extLst>
                </a:gridCol>
              </a:tblGrid>
              <a:tr h="624043">
                <a:tc>
                  <a:txBody>
                    <a:bodyPr/>
                    <a:lstStyle/>
                    <a:p>
                      <a:pPr algn="r"/>
                      <a:r>
                        <a:rPr lang="ar-LB" dirty="0"/>
                        <a:t>تحديات متعلقة بالبعد المفاهيمي والقيمي</a:t>
                      </a:r>
                      <a:endParaRPr lang="en-US" dirty="0"/>
                    </a:p>
                  </a:txBody>
                  <a:tcPr>
                    <a:solidFill>
                      <a:schemeClr val="tx2">
                        <a:lumMod val="50000"/>
                        <a:lumOff val="50000"/>
                      </a:schemeClr>
                    </a:solidFill>
                  </a:tcPr>
                </a:tc>
                <a:tc>
                  <a:txBody>
                    <a:bodyPr/>
                    <a:lstStyle/>
                    <a:p>
                      <a:pPr algn="r"/>
                      <a:r>
                        <a:rPr lang="ar-LB" dirty="0"/>
                        <a:t>تحديات متعلقة بالبعد السياسي والقدرة على التأثير</a:t>
                      </a:r>
                      <a:endParaRPr lang="en-US" dirty="0"/>
                    </a:p>
                  </a:txBody>
                  <a:tcPr>
                    <a:solidFill>
                      <a:schemeClr val="tx2">
                        <a:lumMod val="50000"/>
                        <a:lumOff val="50000"/>
                      </a:schemeClr>
                    </a:solidFill>
                  </a:tcPr>
                </a:tc>
                <a:tc>
                  <a:txBody>
                    <a:bodyPr/>
                    <a:lstStyle/>
                    <a:p>
                      <a:pPr algn="r"/>
                      <a:r>
                        <a:rPr lang="ar-LB"/>
                        <a:t>تحديات متعلقة بالبعد التنظيمي</a:t>
                      </a:r>
                      <a:endParaRPr lang="en-US" dirty="0"/>
                    </a:p>
                  </a:txBody>
                  <a:tcPr>
                    <a:solidFill>
                      <a:schemeClr val="tx2">
                        <a:lumMod val="50000"/>
                        <a:lumOff val="50000"/>
                      </a:schemeClr>
                    </a:solidFill>
                  </a:tcPr>
                </a:tc>
                <a:tc>
                  <a:txBody>
                    <a:bodyPr/>
                    <a:lstStyle/>
                    <a:p>
                      <a:pPr algn="r"/>
                      <a:r>
                        <a:rPr lang="ar-LB"/>
                        <a:t>تحديات متعلقة بالبعد الإنساني</a:t>
                      </a:r>
                      <a:endParaRPr lang="en-US" dirty="0"/>
                    </a:p>
                  </a:txBody>
                  <a:tcPr>
                    <a:solidFill>
                      <a:schemeClr val="tx2">
                        <a:lumMod val="50000"/>
                        <a:lumOff val="50000"/>
                      </a:schemeClr>
                    </a:solidFill>
                  </a:tcPr>
                </a:tc>
                <a:extLst>
                  <a:ext uri="{0D108BD9-81ED-4DB2-BD59-A6C34878D82A}">
                    <a16:rowId xmlns:a16="http://schemas.microsoft.com/office/drawing/2014/main" val="775295667"/>
                  </a:ext>
                </a:extLst>
              </a:tr>
              <a:tr h="117218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ar-LB" sz="1800" dirty="0"/>
                        <a:t>عدم توفر بيئة ناشطة داخل المدرسة لتقوية ومساعدة الطلاب على التعبير الشفهي والكتابي من خلال مناقشات أو كتابة مقالات دوريّة أو العمل على تقديم أبحاث بطريقة علميّة.</a:t>
                      </a:r>
                    </a:p>
                    <a:p>
                      <a:endParaRPr lang="en-US" dirty="0"/>
                    </a:p>
                  </a:txBody>
                  <a:tcPr>
                    <a:solidFill>
                      <a:schemeClr val="tx2">
                        <a:lumMod val="10000"/>
                        <a:lumOff val="90000"/>
                      </a:schemeClr>
                    </a:solidFill>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LB" sz="1800" dirty="0"/>
                        <a:t>المنهاج والكتاب المدرسي الذي لا يراعي الفروقات الفرديّة ويعتمد على الأساليب التقليديّة في مقاربة المواضيع. </a:t>
                      </a:r>
                      <a:endParaRPr lang="en-US" sz="1800" dirty="0"/>
                    </a:p>
                    <a:p>
                      <a:endParaRPr lang="en-US" dirty="0"/>
                    </a:p>
                  </a:txBody>
                  <a:tcPr>
                    <a:solidFill>
                      <a:schemeClr val="tx2">
                        <a:lumMod val="10000"/>
                        <a:lumOff val="90000"/>
                      </a:schemeClr>
                    </a:solidFill>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LB" sz="1800" dirty="0"/>
                        <a:t>عدم تجهيز المكتبة بالكتب المناسبة.</a:t>
                      </a:r>
                    </a:p>
                    <a:p>
                      <a:pPr algn="r" rtl="1"/>
                      <a:endParaRPr lang="en-US" dirty="0"/>
                    </a:p>
                  </a:txBody>
                  <a:tcPr>
                    <a:solidFill>
                      <a:schemeClr val="tx2">
                        <a:lumMod val="10000"/>
                        <a:lumOff val="90000"/>
                      </a:schemeClr>
                    </a:solidFill>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LB" sz="1800" dirty="0"/>
                        <a:t>غياب الوعي لدى الطلاب على أهميّة القراءة والكتابة.</a:t>
                      </a:r>
                    </a:p>
                    <a:p>
                      <a:pPr algn="r" rtl="1"/>
                      <a:endParaRPr lang="en-US" dirty="0"/>
                    </a:p>
                  </a:txBody>
                  <a:tcPr>
                    <a:solidFill>
                      <a:schemeClr val="tx2">
                        <a:lumMod val="10000"/>
                        <a:lumOff val="90000"/>
                      </a:schemeClr>
                    </a:solidFill>
                  </a:tcPr>
                </a:tc>
                <a:extLst>
                  <a:ext uri="{0D108BD9-81ED-4DB2-BD59-A6C34878D82A}">
                    <a16:rowId xmlns:a16="http://schemas.microsoft.com/office/drawing/2014/main" val="776509054"/>
                  </a:ext>
                </a:extLst>
              </a:tr>
              <a:tr h="1305599">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ar-LB" sz="1800" dirty="0"/>
                        <a:t>عدم وجود الوقت الكافي لدى أفراد الهيئة التعليميّة نظراً للمسؤوليّة التي تقع عاتق الأساتذة لجهة إنجاز المنهاج.</a:t>
                      </a:r>
                    </a:p>
                    <a:p>
                      <a:pPr algn="r"/>
                      <a:endParaRPr lang="en-US" dirty="0"/>
                    </a:p>
                  </a:txBody>
                  <a:tcPr>
                    <a:solidFill>
                      <a:schemeClr val="tx2">
                        <a:lumMod val="10000"/>
                        <a:lumOff val="90000"/>
                      </a:schemeClr>
                    </a:solidFill>
                  </a:tcPr>
                </a:tc>
                <a:tc>
                  <a:txBody>
                    <a:bodyPr/>
                    <a:lstStyle/>
                    <a:p>
                      <a:pPr algn="r"/>
                      <a:r>
                        <a:rPr lang="ar-LB" dirty="0"/>
                        <a:t>غياب الإهتمام بالمدرسة الرسمية من قبل الجهات المعنية.</a:t>
                      </a:r>
                      <a:endParaRPr lang="en-US" dirty="0"/>
                    </a:p>
                  </a:txBody>
                  <a:tcPr>
                    <a:solidFill>
                      <a:schemeClr val="tx2">
                        <a:lumMod val="10000"/>
                        <a:lumOff val="90000"/>
                      </a:schemeClr>
                    </a:solidFill>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LB" sz="1800" dirty="0"/>
                        <a:t>عدم توفر أجهزة الحاسوب </a:t>
                      </a:r>
                      <a:r>
                        <a:rPr lang="en-US" sz="1800" dirty="0"/>
                        <a:t> </a:t>
                      </a:r>
                      <a:r>
                        <a:rPr lang="fr-FR" sz="1800" dirty="0"/>
                        <a:t>L</a:t>
                      </a:r>
                      <a:r>
                        <a:rPr lang="en-US" sz="1800" dirty="0" err="1"/>
                        <a:t>aptop</a:t>
                      </a:r>
                      <a:r>
                        <a:rPr lang="en-US" sz="1800" dirty="0"/>
                        <a:t> </a:t>
                      </a:r>
                      <a:r>
                        <a:rPr lang="ar-LB" sz="1800" dirty="0"/>
                        <a:t> و</a:t>
                      </a:r>
                      <a:r>
                        <a:rPr lang="en-US" sz="1800" dirty="0"/>
                        <a:t>LCD  Projector</a:t>
                      </a:r>
                      <a:r>
                        <a:rPr lang="ar-LB" sz="1800" dirty="0"/>
                        <a:t> والإنترنت داخل الصفوف وخاصة لجهة إنقطاع التيّار الكهربائي المستمر.</a:t>
                      </a:r>
                    </a:p>
                  </a:txBody>
                  <a:tcPr>
                    <a:solidFill>
                      <a:schemeClr val="tx2">
                        <a:lumMod val="10000"/>
                        <a:lumOff val="90000"/>
                      </a:schemeClr>
                    </a:solidFill>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LB" sz="1800" dirty="0"/>
                        <a:t>غياب دور الأهل في متابعة أولادهم لجهة تحصيلهم العلمي.</a:t>
                      </a:r>
                    </a:p>
                    <a:p>
                      <a:pPr algn="r" rtl="1"/>
                      <a:endParaRPr lang="en-US" dirty="0"/>
                    </a:p>
                  </a:txBody>
                  <a:tcPr>
                    <a:solidFill>
                      <a:schemeClr val="tx2">
                        <a:lumMod val="10000"/>
                        <a:lumOff val="90000"/>
                      </a:schemeClr>
                    </a:solidFill>
                  </a:tcPr>
                </a:tc>
                <a:extLst>
                  <a:ext uri="{0D108BD9-81ED-4DB2-BD59-A6C34878D82A}">
                    <a16:rowId xmlns:a16="http://schemas.microsoft.com/office/drawing/2014/main" val="3982126218"/>
                  </a:ext>
                </a:extLst>
              </a:tr>
              <a:tr h="754266">
                <a:tc>
                  <a:txBody>
                    <a:bodyPr/>
                    <a:lstStyle/>
                    <a:p>
                      <a:endParaRPr lang="en-US"/>
                    </a:p>
                  </a:txBody>
                  <a:tcPr>
                    <a:solidFill>
                      <a:schemeClr val="tx2">
                        <a:lumMod val="10000"/>
                        <a:lumOff val="90000"/>
                      </a:schemeClr>
                    </a:solidFill>
                  </a:tcPr>
                </a:tc>
                <a:tc>
                  <a:txBody>
                    <a:bodyPr/>
                    <a:lstStyle/>
                    <a:p>
                      <a:endParaRPr lang="en-US"/>
                    </a:p>
                  </a:txBody>
                  <a:tcPr>
                    <a:solidFill>
                      <a:schemeClr val="tx2">
                        <a:lumMod val="10000"/>
                        <a:lumOff val="90000"/>
                      </a:schemeClr>
                    </a:solidFill>
                  </a:tcPr>
                </a:tc>
                <a:tc>
                  <a:txBody>
                    <a:bodyPr/>
                    <a:lstStyle/>
                    <a:p>
                      <a:endParaRPr lang="en-US" dirty="0"/>
                    </a:p>
                  </a:txBody>
                  <a:tcPr>
                    <a:solidFill>
                      <a:schemeClr val="tx2">
                        <a:lumMod val="10000"/>
                        <a:lumOff val="90000"/>
                      </a:schemeClr>
                    </a:solidFill>
                  </a:tcPr>
                </a:tc>
                <a:tc>
                  <a:txBody>
                    <a:bodyPr/>
                    <a:lstStyle/>
                    <a:p>
                      <a:endParaRPr lang="en-US" dirty="0"/>
                    </a:p>
                  </a:txBody>
                  <a:tcPr>
                    <a:solidFill>
                      <a:schemeClr val="tx2">
                        <a:lumMod val="10000"/>
                        <a:lumOff val="90000"/>
                      </a:schemeClr>
                    </a:solidFill>
                  </a:tcPr>
                </a:tc>
                <a:extLst>
                  <a:ext uri="{0D108BD9-81ED-4DB2-BD59-A6C34878D82A}">
                    <a16:rowId xmlns:a16="http://schemas.microsoft.com/office/drawing/2014/main" val="3180193854"/>
                  </a:ext>
                </a:extLst>
              </a:tr>
            </a:tbl>
          </a:graphicData>
        </a:graphic>
      </p:graphicFrame>
    </p:spTree>
    <p:extLst>
      <p:ext uri="{BB962C8B-B14F-4D97-AF65-F5344CB8AC3E}">
        <p14:creationId xmlns:p14="http://schemas.microsoft.com/office/powerpoint/2010/main" val="20640574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B4E042-7640-FD69-A06B-C68B2980EBF5}"/>
              </a:ext>
            </a:extLst>
          </p:cNvPr>
          <p:cNvSpPr>
            <a:spLocks noGrp="1"/>
          </p:cNvSpPr>
          <p:nvPr>
            <p:ph type="title"/>
          </p:nvPr>
        </p:nvSpPr>
        <p:spPr/>
        <p:txBody>
          <a:bodyPr>
            <a:normAutofit/>
          </a:bodyPr>
          <a:lstStyle/>
          <a:p>
            <a:pPr algn="ctr"/>
            <a:r>
              <a:rPr lang="ar-LB" sz="2400" b="1" dirty="0">
                <a:cs typeface="+mn-cs"/>
              </a:rPr>
              <a:t>وضع محطات المراقبة (لمتابعة التنفيذ وتقييم أثر المشروع)</a:t>
            </a:r>
            <a:endParaRPr lang="en-US" sz="2400" b="1" dirty="0">
              <a:cs typeface="+mn-cs"/>
            </a:endParaRPr>
          </a:p>
        </p:txBody>
      </p:sp>
      <p:graphicFrame>
        <p:nvGraphicFramePr>
          <p:cNvPr id="4" name="Content Placeholder 3">
            <a:extLst>
              <a:ext uri="{FF2B5EF4-FFF2-40B4-BE49-F238E27FC236}">
                <a16:creationId xmlns:a16="http://schemas.microsoft.com/office/drawing/2014/main" id="{A7E390E9-0ACA-82A8-C948-C865AD36C509}"/>
              </a:ext>
            </a:extLst>
          </p:cNvPr>
          <p:cNvGraphicFramePr>
            <a:graphicFrameLocks noGrp="1"/>
          </p:cNvGraphicFramePr>
          <p:nvPr>
            <p:ph idx="1"/>
            <p:extLst>
              <p:ext uri="{D42A27DB-BD31-4B8C-83A1-F6EECF244321}">
                <p14:modId xmlns:p14="http://schemas.microsoft.com/office/powerpoint/2010/main" val="2258312794"/>
              </p:ext>
            </p:extLst>
          </p:nvPr>
        </p:nvGraphicFramePr>
        <p:xfrm>
          <a:off x="1450975" y="2016127"/>
          <a:ext cx="9604371" cy="3584744"/>
        </p:xfrm>
        <a:graphic>
          <a:graphicData uri="http://schemas.openxmlformats.org/drawingml/2006/table">
            <a:tbl>
              <a:tblPr firstRow="1" bandRow="1">
                <a:tableStyleId>{5C22544A-7EE6-4342-B048-85BDC9FD1C3A}</a:tableStyleId>
              </a:tblPr>
              <a:tblGrid>
                <a:gridCol w="3201457">
                  <a:extLst>
                    <a:ext uri="{9D8B030D-6E8A-4147-A177-3AD203B41FA5}">
                      <a16:colId xmlns:a16="http://schemas.microsoft.com/office/drawing/2014/main" val="409720853"/>
                    </a:ext>
                  </a:extLst>
                </a:gridCol>
                <a:gridCol w="3201457">
                  <a:extLst>
                    <a:ext uri="{9D8B030D-6E8A-4147-A177-3AD203B41FA5}">
                      <a16:colId xmlns:a16="http://schemas.microsoft.com/office/drawing/2014/main" val="4125527776"/>
                    </a:ext>
                  </a:extLst>
                </a:gridCol>
                <a:gridCol w="3201457">
                  <a:extLst>
                    <a:ext uri="{9D8B030D-6E8A-4147-A177-3AD203B41FA5}">
                      <a16:colId xmlns:a16="http://schemas.microsoft.com/office/drawing/2014/main" val="2709416719"/>
                    </a:ext>
                  </a:extLst>
                </a:gridCol>
              </a:tblGrid>
              <a:tr h="894198">
                <a:tc>
                  <a:txBody>
                    <a:bodyPr/>
                    <a:lstStyle/>
                    <a:p>
                      <a:pPr algn="r"/>
                      <a:r>
                        <a:rPr lang="ar-LB"/>
                        <a:t>تاريخ التنفيذ</a:t>
                      </a:r>
                      <a:endParaRPr lang="en-US" dirty="0"/>
                    </a:p>
                  </a:txBody>
                  <a:tcPr marL="83515" marR="83515">
                    <a:solidFill>
                      <a:schemeClr val="tx2">
                        <a:lumMod val="50000"/>
                        <a:lumOff val="50000"/>
                      </a:schemeClr>
                    </a:solidFill>
                  </a:tcPr>
                </a:tc>
                <a:tc>
                  <a:txBody>
                    <a:bodyPr/>
                    <a:lstStyle/>
                    <a:p>
                      <a:pPr algn="r"/>
                      <a:r>
                        <a:rPr lang="ar-LB"/>
                        <a:t>مؤشرات النجاح</a:t>
                      </a:r>
                      <a:endParaRPr lang="en-US" dirty="0"/>
                    </a:p>
                  </a:txBody>
                  <a:tcPr marL="83515" marR="83515">
                    <a:solidFill>
                      <a:schemeClr val="tx2">
                        <a:lumMod val="50000"/>
                        <a:lumOff val="50000"/>
                      </a:schemeClr>
                    </a:solidFill>
                  </a:tcPr>
                </a:tc>
                <a:tc>
                  <a:txBody>
                    <a:bodyPr/>
                    <a:lstStyle/>
                    <a:p>
                      <a:pPr algn="r"/>
                      <a:r>
                        <a:rPr lang="ar-LB" b="1">
                          <a:solidFill>
                            <a:schemeClr val="bg1"/>
                          </a:solidFill>
                        </a:rPr>
                        <a:t>المحطات </a:t>
                      </a:r>
                      <a:endParaRPr lang="en-US" b="1" dirty="0">
                        <a:solidFill>
                          <a:schemeClr val="bg1"/>
                        </a:solidFill>
                      </a:endParaRPr>
                    </a:p>
                  </a:txBody>
                  <a:tcPr marL="83515" marR="83515">
                    <a:solidFill>
                      <a:schemeClr val="tx2">
                        <a:lumMod val="50000"/>
                        <a:lumOff val="50000"/>
                      </a:schemeClr>
                    </a:solidFill>
                  </a:tcPr>
                </a:tc>
                <a:extLst>
                  <a:ext uri="{0D108BD9-81ED-4DB2-BD59-A6C34878D82A}">
                    <a16:rowId xmlns:a16="http://schemas.microsoft.com/office/drawing/2014/main" val="1651588319"/>
                  </a:ext>
                </a:extLst>
              </a:tr>
              <a:tr h="894198">
                <a:tc>
                  <a:txBody>
                    <a:bodyPr/>
                    <a:lstStyle/>
                    <a:p>
                      <a:pPr algn="r"/>
                      <a:r>
                        <a:rPr lang="ar-LB" dirty="0"/>
                        <a:t>منتصف نيسان</a:t>
                      </a:r>
                      <a:endParaRPr lang="en-US" dirty="0"/>
                    </a:p>
                  </a:txBody>
                  <a:tcPr marL="83515" marR="83515"/>
                </a:tc>
                <a:tc>
                  <a:txBody>
                    <a:bodyPr/>
                    <a:lstStyle/>
                    <a:p>
                      <a:pPr algn="r"/>
                      <a:r>
                        <a:rPr lang="ar-LB" dirty="0"/>
                        <a:t>إمكانية الطالب للتعبير الشفهي بشكل أفضل.</a:t>
                      </a:r>
                      <a:endParaRPr lang="en-US" dirty="0"/>
                    </a:p>
                  </a:txBody>
                  <a:tcPr marL="83515" marR="83515"/>
                </a:tc>
                <a:tc>
                  <a:txBody>
                    <a:bodyPr/>
                    <a:lstStyle/>
                    <a:p>
                      <a:pPr algn="r"/>
                      <a:r>
                        <a:rPr lang="ar-LB" b="1">
                          <a:solidFill>
                            <a:schemeClr val="bg1"/>
                          </a:solidFill>
                        </a:rPr>
                        <a:t>محطة 1</a:t>
                      </a:r>
                      <a:endParaRPr lang="ar-LB" b="1" dirty="0">
                        <a:solidFill>
                          <a:schemeClr val="bg1"/>
                        </a:solidFill>
                      </a:endParaRPr>
                    </a:p>
                  </a:txBody>
                  <a:tcPr marL="83515" marR="83515">
                    <a:solidFill>
                      <a:schemeClr val="tx2">
                        <a:lumMod val="50000"/>
                        <a:lumOff val="50000"/>
                      </a:schemeClr>
                    </a:solidFill>
                  </a:tcPr>
                </a:tc>
                <a:extLst>
                  <a:ext uri="{0D108BD9-81ED-4DB2-BD59-A6C34878D82A}">
                    <a16:rowId xmlns:a16="http://schemas.microsoft.com/office/drawing/2014/main" val="2735370372"/>
                  </a:ext>
                </a:extLst>
              </a:tr>
              <a:tr h="894198">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LB" dirty="0"/>
                        <a:t>منتصف نيسان</a:t>
                      </a:r>
                      <a:endParaRPr lang="en-US" dirty="0"/>
                    </a:p>
                    <a:p>
                      <a:endParaRPr lang="en-US" dirty="0"/>
                    </a:p>
                  </a:txBody>
                  <a:tcPr marL="83515" marR="83515"/>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ar-LB" dirty="0"/>
                        <a:t>إمكانية الطالب للتعبير الكتابي بشكل أفضل.</a:t>
                      </a:r>
                      <a:endParaRPr lang="en-US" dirty="0"/>
                    </a:p>
                    <a:p>
                      <a:pPr algn="r"/>
                      <a:endParaRPr lang="en-US" dirty="0"/>
                    </a:p>
                  </a:txBody>
                  <a:tcPr marL="83515" marR="83515"/>
                </a:tc>
                <a:tc>
                  <a:txBody>
                    <a:bodyPr/>
                    <a:lstStyle/>
                    <a:p>
                      <a:pPr algn="r"/>
                      <a:r>
                        <a:rPr lang="ar-LB" b="1">
                          <a:solidFill>
                            <a:schemeClr val="bg1"/>
                          </a:solidFill>
                        </a:rPr>
                        <a:t>محطة 2</a:t>
                      </a:r>
                      <a:endParaRPr lang="en-US" b="1" dirty="0">
                        <a:solidFill>
                          <a:schemeClr val="bg1"/>
                        </a:solidFill>
                      </a:endParaRPr>
                    </a:p>
                  </a:txBody>
                  <a:tcPr marL="83515" marR="83515">
                    <a:solidFill>
                      <a:schemeClr val="tx2">
                        <a:lumMod val="50000"/>
                        <a:lumOff val="50000"/>
                      </a:schemeClr>
                    </a:solidFill>
                  </a:tcPr>
                </a:tc>
                <a:extLst>
                  <a:ext uri="{0D108BD9-81ED-4DB2-BD59-A6C34878D82A}">
                    <a16:rowId xmlns:a16="http://schemas.microsoft.com/office/drawing/2014/main" val="3132132070"/>
                  </a:ext>
                </a:extLst>
              </a:tr>
              <a:tr h="881948">
                <a:tc>
                  <a:txBody>
                    <a:bodyPr/>
                    <a:lstStyle/>
                    <a:p>
                      <a:pPr algn="r"/>
                      <a:r>
                        <a:rPr lang="ar-LB" dirty="0"/>
                        <a:t>تقييم سعي ثالث </a:t>
                      </a:r>
                      <a:endParaRPr lang="en-US" dirty="0"/>
                    </a:p>
                  </a:txBody>
                  <a:tcPr marL="83515" marR="83515"/>
                </a:tc>
                <a:tc>
                  <a:txBody>
                    <a:bodyPr/>
                    <a:lstStyle/>
                    <a:p>
                      <a:pPr algn="r"/>
                      <a:r>
                        <a:rPr lang="ar-LB" dirty="0"/>
                        <a:t>تحسن ملحوظ في المستوى العلمي.</a:t>
                      </a:r>
                      <a:endParaRPr lang="en-US" dirty="0"/>
                    </a:p>
                  </a:txBody>
                  <a:tcPr marL="83515" marR="83515"/>
                </a:tc>
                <a:tc>
                  <a:txBody>
                    <a:bodyPr/>
                    <a:lstStyle/>
                    <a:p>
                      <a:pPr algn="r"/>
                      <a:r>
                        <a:rPr lang="ar-LB" b="1" dirty="0">
                          <a:solidFill>
                            <a:schemeClr val="bg1"/>
                          </a:solidFill>
                        </a:rPr>
                        <a:t>محطة 3</a:t>
                      </a:r>
                      <a:endParaRPr lang="en-US" b="1" dirty="0">
                        <a:solidFill>
                          <a:schemeClr val="bg1"/>
                        </a:solidFill>
                      </a:endParaRPr>
                    </a:p>
                  </a:txBody>
                  <a:tcPr marL="83515" marR="83515">
                    <a:solidFill>
                      <a:schemeClr val="tx2">
                        <a:lumMod val="50000"/>
                        <a:lumOff val="50000"/>
                      </a:schemeClr>
                    </a:solidFill>
                  </a:tcPr>
                </a:tc>
                <a:extLst>
                  <a:ext uri="{0D108BD9-81ED-4DB2-BD59-A6C34878D82A}">
                    <a16:rowId xmlns:a16="http://schemas.microsoft.com/office/drawing/2014/main" val="2073596122"/>
                  </a:ext>
                </a:extLst>
              </a:tr>
            </a:tbl>
          </a:graphicData>
        </a:graphic>
      </p:graphicFrame>
    </p:spTree>
    <p:extLst>
      <p:ext uri="{BB962C8B-B14F-4D97-AF65-F5344CB8AC3E}">
        <p14:creationId xmlns:p14="http://schemas.microsoft.com/office/powerpoint/2010/main" val="24787786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7F4E1-CF83-93FC-E16F-9FB79D8DE61E}"/>
              </a:ext>
            </a:extLst>
          </p:cNvPr>
          <p:cNvSpPr>
            <a:spLocks noGrp="1"/>
          </p:cNvSpPr>
          <p:nvPr>
            <p:ph type="title"/>
          </p:nvPr>
        </p:nvSpPr>
        <p:spPr/>
        <p:txBody>
          <a:bodyPr>
            <a:normAutofit/>
          </a:bodyPr>
          <a:lstStyle/>
          <a:p>
            <a:pPr algn="ctr"/>
            <a:r>
              <a:rPr lang="ar-LB" sz="2800" b="1" dirty="0"/>
              <a:t>نتائج متابعة وتقييم المسار</a:t>
            </a:r>
            <a:endParaRPr lang="en-US" sz="2800" b="1" dirty="0"/>
          </a:p>
        </p:txBody>
      </p:sp>
      <p:graphicFrame>
        <p:nvGraphicFramePr>
          <p:cNvPr id="4" name="Content Placeholder 3">
            <a:extLst>
              <a:ext uri="{FF2B5EF4-FFF2-40B4-BE49-F238E27FC236}">
                <a16:creationId xmlns:a16="http://schemas.microsoft.com/office/drawing/2014/main" id="{3C00763B-2B5A-BA8B-529A-795ADC057B99}"/>
              </a:ext>
            </a:extLst>
          </p:cNvPr>
          <p:cNvGraphicFramePr>
            <a:graphicFrameLocks noGrp="1"/>
          </p:cNvGraphicFramePr>
          <p:nvPr>
            <p:ph idx="1"/>
            <p:extLst>
              <p:ext uri="{D42A27DB-BD31-4B8C-83A1-F6EECF244321}">
                <p14:modId xmlns:p14="http://schemas.microsoft.com/office/powerpoint/2010/main" val="3906553154"/>
              </p:ext>
            </p:extLst>
          </p:nvPr>
        </p:nvGraphicFramePr>
        <p:xfrm>
          <a:off x="1310326" y="1470581"/>
          <a:ext cx="10043473" cy="4035099"/>
        </p:xfrm>
        <a:graphic>
          <a:graphicData uri="http://schemas.openxmlformats.org/drawingml/2006/table">
            <a:tbl>
              <a:tblPr firstRow="1" bandRow="1">
                <a:tableStyleId>{5C22544A-7EE6-4342-B048-85BDC9FD1C3A}</a:tableStyleId>
              </a:tblPr>
              <a:tblGrid>
                <a:gridCol w="2356701">
                  <a:extLst>
                    <a:ext uri="{9D8B030D-6E8A-4147-A177-3AD203B41FA5}">
                      <a16:colId xmlns:a16="http://schemas.microsoft.com/office/drawing/2014/main" val="1378210454"/>
                    </a:ext>
                  </a:extLst>
                </a:gridCol>
                <a:gridCol w="1442301">
                  <a:extLst>
                    <a:ext uri="{9D8B030D-6E8A-4147-A177-3AD203B41FA5}">
                      <a16:colId xmlns:a16="http://schemas.microsoft.com/office/drawing/2014/main" val="2252544480"/>
                    </a:ext>
                  </a:extLst>
                </a:gridCol>
                <a:gridCol w="2130458">
                  <a:extLst>
                    <a:ext uri="{9D8B030D-6E8A-4147-A177-3AD203B41FA5}">
                      <a16:colId xmlns:a16="http://schemas.microsoft.com/office/drawing/2014/main" val="4282657592"/>
                    </a:ext>
                  </a:extLst>
                </a:gridCol>
                <a:gridCol w="4114013">
                  <a:extLst>
                    <a:ext uri="{9D8B030D-6E8A-4147-A177-3AD203B41FA5}">
                      <a16:colId xmlns:a16="http://schemas.microsoft.com/office/drawing/2014/main" val="1464732263"/>
                    </a:ext>
                  </a:extLst>
                </a:gridCol>
              </a:tblGrid>
              <a:tr h="716438">
                <a:tc>
                  <a:txBody>
                    <a:bodyPr/>
                    <a:lstStyle/>
                    <a:p>
                      <a:pPr algn="r"/>
                      <a:r>
                        <a:rPr lang="ar-LB" dirty="0"/>
                        <a:t>التقييم</a:t>
                      </a:r>
                      <a:endParaRPr lang="en-US" dirty="0"/>
                    </a:p>
                  </a:txBody>
                  <a:tcPr>
                    <a:solidFill>
                      <a:schemeClr val="tx2">
                        <a:lumMod val="50000"/>
                        <a:lumOff val="50000"/>
                      </a:schemeClr>
                    </a:solidFill>
                  </a:tcPr>
                </a:tc>
                <a:tc>
                  <a:txBody>
                    <a:bodyPr/>
                    <a:lstStyle/>
                    <a:p>
                      <a:pPr algn="r"/>
                      <a:r>
                        <a:rPr lang="ar-LB" dirty="0"/>
                        <a:t>الوضع الحالي</a:t>
                      </a:r>
                      <a:endParaRPr lang="en-US" dirty="0"/>
                    </a:p>
                  </a:txBody>
                  <a:tcPr>
                    <a:solidFill>
                      <a:schemeClr val="tx2">
                        <a:lumMod val="50000"/>
                        <a:lumOff val="50000"/>
                      </a:schemeClr>
                    </a:solidFill>
                  </a:tcPr>
                </a:tc>
                <a:tc>
                  <a:txBody>
                    <a:bodyPr/>
                    <a:lstStyle/>
                    <a:p>
                      <a:pPr algn="r"/>
                      <a:r>
                        <a:rPr lang="ar-LB" dirty="0"/>
                        <a:t>الوضع السابق</a:t>
                      </a:r>
                      <a:endParaRPr lang="en-US" dirty="0"/>
                    </a:p>
                  </a:txBody>
                  <a:tcPr>
                    <a:solidFill>
                      <a:schemeClr val="tx2">
                        <a:lumMod val="50000"/>
                        <a:lumOff val="50000"/>
                      </a:schemeClr>
                    </a:solidFill>
                  </a:tcPr>
                </a:tc>
                <a:tc>
                  <a:txBody>
                    <a:bodyPr/>
                    <a:lstStyle/>
                    <a:p>
                      <a:pPr algn="r"/>
                      <a:r>
                        <a:rPr lang="ar-LB" dirty="0"/>
                        <a:t>مؤشرات النجاح (الإجرائية) </a:t>
                      </a:r>
                      <a:endParaRPr lang="en-US" dirty="0"/>
                    </a:p>
                  </a:txBody>
                  <a:tcPr>
                    <a:solidFill>
                      <a:schemeClr val="tx2">
                        <a:lumMod val="50000"/>
                        <a:lumOff val="50000"/>
                      </a:schemeClr>
                    </a:solidFill>
                  </a:tcPr>
                </a:tc>
                <a:extLst>
                  <a:ext uri="{0D108BD9-81ED-4DB2-BD59-A6C34878D82A}">
                    <a16:rowId xmlns:a16="http://schemas.microsoft.com/office/drawing/2014/main" val="4117527868"/>
                  </a:ext>
                </a:extLst>
              </a:tr>
              <a:tr h="1158034">
                <a:tc>
                  <a:txBody>
                    <a:bodyPr/>
                    <a:lstStyle/>
                    <a:p>
                      <a:pPr algn="r" rtl="1"/>
                      <a:r>
                        <a:rPr lang="ar-LB" dirty="0"/>
                        <a:t>تقديم ملحوظ</a:t>
                      </a:r>
                      <a:endParaRPr lang="en-US" dirty="0"/>
                    </a:p>
                  </a:txBody>
                  <a:tcPr/>
                </a:tc>
                <a:tc>
                  <a:txBody>
                    <a:bodyPr/>
                    <a:lstStyle/>
                    <a:p>
                      <a:pPr algn="r" rtl="1"/>
                      <a:r>
                        <a:rPr lang="ar-LB" dirty="0"/>
                        <a:t>جيد</a:t>
                      </a:r>
                      <a:endParaRPr lang="en-US" dirty="0"/>
                    </a:p>
                  </a:txBody>
                  <a:tcPr/>
                </a:tc>
                <a:tc>
                  <a:txBody>
                    <a:bodyPr/>
                    <a:lstStyle/>
                    <a:p>
                      <a:pPr algn="r" rtl="1"/>
                      <a:r>
                        <a:rPr lang="ar-LB" dirty="0"/>
                        <a:t>دون الوسط</a:t>
                      </a:r>
                      <a:endParaRPr lang="en-US" dirty="0"/>
                    </a:p>
                  </a:txBody>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LB" dirty="0"/>
                        <a:t>إمكانية الطالب للتعبير الشفهي بشكل أفضل.</a:t>
                      </a:r>
                    </a:p>
                    <a:p>
                      <a:pPr marL="0" marR="0" lvl="0" indent="0" algn="r" defTabSz="914400" rtl="1" eaLnBrk="1" fontAlgn="auto" latinLnBrk="0" hangingPunct="1">
                        <a:lnSpc>
                          <a:spcPct val="100000"/>
                        </a:lnSpc>
                        <a:spcBef>
                          <a:spcPts val="0"/>
                        </a:spcBef>
                        <a:spcAft>
                          <a:spcPts val="0"/>
                        </a:spcAft>
                        <a:buClrTx/>
                        <a:buSzTx/>
                        <a:buFontTx/>
                        <a:buNone/>
                        <a:tabLst/>
                        <a:defRPr/>
                      </a:pPr>
                      <a:r>
                        <a:rPr lang="ar-LB" dirty="0"/>
                        <a:t>إستخدام تعبير أفضل عند الحوار والتواصل والمشاركة.</a:t>
                      </a:r>
                      <a:endParaRPr lang="en-US" dirty="0"/>
                    </a:p>
                    <a:p>
                      <a:endParaRPr lang="en-US" dirty="0"/>
                    </a:p>
                  </a:txBody>
                  <a:tcPr>
                    <a:solidFill>
                      <a:schemeClr val="tx2">
                        <a:lumMod val="50000"/>
                        <a:lumOff val="50000"/>
                      </a:schemeClr>
                    </a:solidFill>
                  </a:tcPr>
                </a:tc>
                <a:extLst>
                  <a:ext uri="{0D108BD9-81ED-4DB2-BD59-A6C34878D82A}">
                    <a16:rowId xmlns:a16="http://schemas.microsoft.com/office/drawing/2014/main" val="3163860062"/>
                  </a:ext>
                </a:extLst>
              </a:tr>
              <a:tr h="1215541">
                <a:tc>
                  <a:txBody>
                    <a:bodyPr/>
                    <a:lstStyle/>
                    <a:p>
                      <a:pPr algn="r" rtl="1"/>
                      <a:r>
                        <a:rPr lang="ar-LB" dirty="0"/>
                        <a:t>تقدم ملحوظ</a:t>
                      </a:r>
                      <a:endParaRPr lang="en-US" dirty="0"/>
                    </a:p>
                  </a:txBody>
                  <a:tcPr/>
                </a:tc>
                <a:tc>
                  <a:txBody>
                    <a:bodyPr/>
                    <a:lstStyle/>
                    <a:p>
                      <a:pPr algn="r" rtl="1"/>
                      <a:r>
                        <a:rPr lang="ar-LB" dirty="0"/>
                        <a:t>جيد</a:t>
                      </a:r>
                      <a:endParaRPr lang="en-US" dirty="0"/>
                    </a:p>
                  </a:txBody>
                  <a:tcPr/>
                </a:tc>
                <a:tc>
                  <a:txBody>
                    <a:bodyPr/>
                    <a:lstStyle/>
                    <a:p>
                      <a:pPr algn="r" rtl="1"/>
                      <a:r>
                        <a:rPr lang="ar-LB" dirty="0"/>
                        <a:t>وسط </a:t>
                      </a:r>
                      <a:endParaRPr lang="en-US" dirty="0"/>
                    </a:p>
                  </a:txBody>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LB" dirty="0"/>
                        <a:t>إمكانية الطالب للتعبير الخطي بشكل أفضل.</a:t>
                      </a:r>
                    </a:p>
                    <a:p>
                      <a:pPr marL="0" marR="0" lvl="0" indent="0" algn="r" defTabSz="914400" rtl="1" eaLnBrk="1" fontAlgn="auto" latinLnBrk="0" hangingPunct="1">
                        <a:lnSpc>
                          <a:spcPct val="100000"/>
                        </a:lnSpc>
                        <a:spcBef>
                          <a:spcPts val="0"/>
                        </a:spcBef>
                        <a:spcAft>
                          <a:spcPts val="0"/>
                        </a:spcAft>
                        <a:buClrTx/>
                        <a:buSzTx/>
                        <a:buFontTx/>
                        <a:buNone/>
                        <a:tabLst/>
                        <a:defRPr/>
                      </a:pPr>
                      <a:r>
                        <a:rPr lang="ar-LB" dirty="0"/>
                        <a:t>إستخدام طريقة البحث العلمي لكتابة مواضيع مختلفة تغني الطالب بالمعرفة.</a:t>
                      </a:r>
                      <a:endParaRPr lang="en-US" dirty="0"/>
                    </a:p>
                    <a:p>
                      <a:endParaRPr lang="en-US" dirty="0"/>
                    </a:p>
                  </a:txBody>
                  <a:tcPr>
                    <a:solidFill>
                      <a:schemeClr val="tx2">
                        <a:lumMod val="50000"/>
                        <a:lumOff val="50000"/>
                      </a:schemeClr>
                    </a:solidFill>
                  </a:tcPr>
                </a:tc>
                <a:extLst>
                  <a:ext uri="{0D108BD9-81ED-4DB2-BD59-A6C34878D82A}">
                    <a16:rowId xmlns:a16="http://schemas.microsoft.com/office/drawing/2014/main" val="366090697"/>
                  </a:ext>
                </a:extLst>
              </a:tr>
              <a:tr h="888099">
                <a:tc>
                  <a:txBody>
                    <a:bodyPr/>
                    <a:lstStyle/>
                    <a:p>
                      <a:pPr algn="r" rtl="1"/>
                      <a:r>
                        <a:rPr lang="ar-LB" dirty="0"/>
                        <a:t>تقدم ملحوظ </a:t>
                      </a:r>
                      <a:endParaRPr lang="en-US" dirty="0"/>
                    </a:p>
                  </a:txBody>
                  <a:tcPr/>
                </a:tc>
                <a:tc>
                  <a:txBody>
                    <a:bodyPr/>
                    <a:lstStyle/>
                    <a:p>
                      <a:pPr algn="r" rtl="1"/>
                      <a:r>
                        <a:rPr lang="ar-LB" dirty="0"/>
                        <a:t>جيد </a:t>
                      </a:r>
                      <a:endParaRPr lang="en-US" dirty="0"/>
                    </a:p>
                  </a:txBody>
                  <a:tcPr/>
                </a:tc>
                <a:tc>
                  <a:txBody>
                    <a:bodyPr/>
                    <a:lstStyle/>
                    <a:p>
                      <a:pPr algn="r" rtl="1"/>
                      <a:r>
                        <a:rPr lang="ar-LB" dirty="0"/>
                        <a:t>وسط مع إختلاف الكفاءات بين المواد التعليمية</a:t>
                      </a:r>
                      <a:endParaRPr lang="en-US" dirty="0"/>
                    </a:p>
                  </a:txBody>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LB" dirty="0"/>
                        <a:t>تحسن ملحوظ في المستوى العلمي لان بتحسين اللغات يصبح أكثر قدرة على فهم الأسئلة في المواد الأخرى.</a:t>
                      </a:r>
                      <a:endParaRPr lang="en-US" dirty="0"/>
                    </a:p>
                    <a:p>
                      <a:endParaRPr lang="en-US" dirty="0"/>
                    </a:p>
                  </a:txBody>
                  <a:tcPr>
                    <a:solidFill>
                      <a:schemeClr val="tx2">
                        <a:lumMod val="50000"/>
                        <a:lumOff val="50000"/>
                      </a:schemeClr>
                    </a:solidFill>
                  </a:tcPr>
                </a:tc>
                <a:extLst>
                  <a:ext uri="{0D108BD9-81ED-4DB2-BD59-A6C34878D82A}">
                    <a16:rowId xmlns:a16="http://schemas.microsoft.com/office/drawing/2014/main" val="19034568"/>
                  </a:ext>
                </a:extLst>
              </a:tr>
            </a:tbl>
          </a:graphicData>
        </a:graphic>
      </p:graphicFrame>
    </p:spTree>
    <p:extLst>
      <p:ext uri="{BB962C8B-B14F-4D97-AF65-F5344CB8AC3E}">
        <p14:creationId xmlns:p14="http://schemas.microsoft.com/office/powerpoint/2010/main" val="40256793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8EADE-391F-12A5-BD0C-26434FFFD76E}"/>
              </a:ext>
            </a:extLst>
          </p:cNvPr>
          <p:cNvSpPr>
            <a:spLocks noGrp="1"/>
          </p:cNvSpPr>
          <p:nvPr>
            <p:ph type="title"/>
          </p:nvPr>
        </p:nvSpPr>
        <p:spPr/>
        <p:txBody>
          <a:bodyPr>
            <a:normAutofit/>
          </a:bodyPr>
          <a:lstStyle/>
          <a:p>
            <a:pPr algn="ctr"/>
            <a:r>
              <a:rPr lang="en-US" sz="2800" b="1" dirty="0"/>
              <a:t>Video</a:t>
            </a:r>
            <a:r>
              <a:rPr lang="ar-LB" sz="2800" b="1" dirty="0"/>
              <a:t>  المبادرة من خلال </a:t>
            </a:r>
            <a:endParaRPr lang="en-US" sz="2800" b="1" dirty="0"/>
          </a:p>
        </p:txBody>
      </p:sp>
      <p:pic>
        <p:nvPicPr>
          <p:cNvPr id="4" name="Activity USJ- 2024">
            <a:hlinkClick r:id="" action="ppaction://media"/>
            <a:extLst>
              <a:ext uri="{FF2B5EF4-FFF2-40B4-BE49-F238E27FC236}">
                <a16:creationId xmlns:a16="http://schemas.microsoft.com/office/drawing/2014/main" id="{35E79E65-B45D-C7EA-301F-F32CEA1A95BB}"/>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4527550" y="2016125"/>
            <a:ext cx="3449638" cy="3449638"/>
          </a:xfrm>
        </p:spPr>
      </p:pic>
    </p:spTree>
    <p:extLst>
      <p:ext uri="{BB962C8B-B14F-4D97-AF65-F5344CB8AC3E}">
        <p14:creationId xmlns:p14="http://schemas.microsoft.com/office/powerpoint/2010/main" val="4037641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429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10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54F05-CB6D-77BE-4D01-DB73139136AB}"/>
              </a:ext>
            </a:extLst>
          </p:cNvPr>
          <p:cNvSpPr>
            <a:spLocks noGrp="1"/>
          </p:cNvSpPr>
          <p:nvPr>
            <p:ph type="title"/>
          </p:nvPr>
        </p:nvSpPr>
        <p:spPr>
          <a:xfrm>
            <a:off x="1381616" y="3091992"/>
            <a:ext cx="9696450" cy="1027521"/>
          </a:xfrm>
          <a:solidFill>
            <a:schemeClr val="accent6">
              <a:lumMod val="60000"/>
              <a:lumOff val="40000"/>
            </a:schemeClr>
          </a:solidFill>
          <a:ln>
            <a:solidFill>
              <a:schemeClr val="accent6"/>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a:bodyPr>
          <a:lstStyle/>
          <a:p>
            <a:pPr algn="ctr"/>
            <a:br>
              <a:rPr lang="ar-LB" b="1" dirty="0"/>
            </a:br>
            <a:r>
              <a:rPr lang="en-US" b="1" dirty="0">
                <a:solidFill>
                  <a:schemeClr val="bg1"/>
                </a:solidFill>
              </a:rPr>
              <a:t>Thank you </a:t>
            </a:r>
            <a:r>
              <a:rPr lang="en-US" b="1" dirty="0">
                <a:solidFill>
                  <a:schemeClr val="bg1"/>
                </a:solidFill>
                <a:sym typeface="Wingdings" panose="05000000000000000000" pitchFamily="2" charset="2"/>
              </a:rPr>
              <a:t></a:t>
            </a:r>
            <a:endParaRPr lang="en-US" b="1" dirty="0">
              <a:solidFill>
                <a:schemeClr val="bg1"/>
              </a:solidFill>
            </a:endParaRPr>
          </a:p>
        </p:txBody>
      </p:sp>
    </p:spTree>
    <p:extLst>
      <p:ext uri="{BB962C8B-B14F-4D97-AF65-F5344CB8AC3E}">
        <p14:creationId xmlns:p14="http://schemas.microsoft.com/office/powerpoint/2010/main" val="3989539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9599E-FDA5-16DE-6751-A29DF1C7328A}"/>
              </a:ext>
            </a:extLst>
          </p:cNvPr>
          <p:cNvSpPr>
            <a:spLocks noGrp="1"/>
          </p:cNvSpPr>
          <p:nvPr>
            <p:ph type="title"/>
          </p:nvPr>
        </p:nvSpPr>
        <p:spPr>
          <a:xfrm>
            <a:off x="1451579" y="725864"/>
            <a:ext cx="9603275" cy="914399"/>
          </a:xfrm>
        </p:spPr>
        <p:txBody>
          <a:bodyPr>
            <a:normAutofit/>
          </a:bodyPr>
          <a:lstStyle/>
          <a:p>
            <a:pPr algn="ctr"/>
            <a:r>
              <a:rPr lang="ar-LB" sz="2600" b="1" dirty="0">
                <a:cs typeface="+mn-cs"/>
              </a:rPr>
              <a:t>إشكالية الموضوع</a:t>
            </a:r>
            <a:endParaRPr lang="en-US" sz="2600" b="1" dirty="0">
              <a:cs typeface="+mn-cs"/>
            </a:endParaRPr>
          </a:p>
        </p:txBody>
      </p:sp>
      <p:sp>
        <p:nvSpPr>
          <p:cNvPr id="3" name="Content Placeholder 2">
            <a:extLst>
              <a:ext uri="{FF2B5EF4-FFF2-40B4-BE49-F238E27FC236}">
                <a16:creationId xmlns:a16="http://schemas.microsoft.com/office/drawing/2014/main" id="{2A4476FA-5F32-3D6D-9D53-C4903F562027}"/>
              </a:ext>
            </a:extLst>
          </p:cNvPr>
          <p:cNvSpPr>
            <a:spLocks noGrp="1"/>
          </p:cNvSpPr>
          <p:nvPr>
            <p:ph idx="1"/>
          </p:nvPr>
        </p:nvSpPr>
        <p:spPr>
          <a:xfrm>
            <a:off x="1451579" y="1894788"/>
            <a:ext cx="9603275" cy="4237348"/>
          </a:xfrm>
        </p:spPr>
        <p:txBody>
          <a:bodyPr/>
          <a:lstStyle/>
          <a:p>
            <a:pPr marL="0" indent="0" algn="ctr">
              <a:buNone/>
            </a:pPr>
            <a:endParaRPr lang="en-US" sz="100" b="1" dirty="0">
              <a:latin typeface="Calibri" panose="020F0502020204030204" pitchFamily="34" charset="0"/>
              <a:ea typeface="Calibri" panose="020F0502020204030204" pitchFamily="34" charset="0"/>
            </a:endParaRPr>
          </a:p>
          <a:p>
            <a:pPr marL="0" indent="0" algn="ctr">
              <a:buNone/>
            </a:pPr>
            <a:r>
              <a:rPr lang="ar-LB" sz="2200" dirty="0">
                <a:effectLst/>
                <a:latin typeface="Calibri" panose="020F0502020204030204" pitchFamily="34" charset="0"/>
                <a:ea typeface="Calibri" panose="020F0502020204030204" pitchFamily="34" charset="0"/>
              </a:rPr>
              <a:t>تدنّي مستوى الطلاب في اللغ</a:t>
            </a:r>
            <a:r>
              <a:rPr lang="ar-LB" sz="2200" dirty="0">
                <a:latin typeface="Calibri" panose="020F0502020204030204" pitchFamily="34" charset="0"/>
                <a:ea typeface="Calibri" panose="020F0502020204030204" pitchFamily="34" charset="0"/>
              </a:rPr>
              <a:t>تين</a:t>
            </a:r>
            <a:r>
              <a:rPr lang="ar-LB" sz="2200" dirty="0">
                <a:effectLst/>
                <a:latin typeface="Calibri" panose="020F0502020204030204" pitchFamily="34" charset="0"/>
                <a:ea typeface="Calibri" panose="020F0502020204030204" pitchFamily="34" charset="0"/>
              </a:rPr>
              <a:t> العربيّة</a:t>
            </a:r>
            <a:r>
              <a:rPr lang="ar-LB" sz="2200" dirty="0">
                <a:latin typeface="Calibri" panose="020F0502020204030204" pitchFamily="34" charset="0"/>
                <a:ea typeface="Calibri" panose="020F0502020204030204" pitchFamily="34" charset="0"/>
              </a:rPr>
              <a:t> والأجنبيّة</a:t>
            </a:r>
          </a:p>
          <a:p>
            <a:pPr marL="0" indent="0" algn="ctr">
              <a:buNone/>
            </a:pPr>
            <a:r>
              <a:rPr lang="ar-LB" sz="2200" dirty="0">
                <a:latin typeface="Calibri" panose="020F0502020204030204" pitchFamily="34" charset="0"/>
                <a:ea typeface="Calibri" panose="020F0502020204030204" pitchFamily="34" charset="0"/>
              </a:rPr>
              <a:t> (</a:t>
            </a:r>
            <a:r>
              <a:rPr lang="ar-LB" sz="2200" dirty="0">
                <a:effectLst/>
                <a:latin typeface="Calibri" panose="020F0502020204030204" pitchFamily="34" charset="0"/>
                <a:ea typeface="Calibri" panose="020F0502020204030204" pitchFamily="34" charset="0"/>
              </a:rPr>
              <a:t>شفهيا</a:t>
            </a:r>
            <a:r>
              <a:rPr lang="ar-LB" sz="2200" dirty="0">
                <a:latin typeface="Calibri" panose="020F0502020204030204" pitchFamily="34" charset="0"/>
                <a:ea typeface="Calibri" panose="020F0502020204030204" pitchFamily="34" charset="0"/>
              </a:rPr>
              <a:t>ً</a:t>
            </a:r>
            <a:r>
              <a:rPr lang="ar-LB" sz="2200" dirty="0">
                <a:effectLst/>
                <a:latin typeface="Calibri" panose="020F0502020204030204" pitchFamily="34" charset="0"/>
                <a:ea typeface="Calibri" panose="020F0502020204030204" pitchFamily="34" charset="0"/>
              </a:rPr>
              <a:t> وكتابياً)</a:t>
            </a:r>
          </a:p>
          <a:p>
            <a:pPr marL="0" indent="0" algn="ctr">
              <a:buNone/>
            </a:pPr>
            <a:endParaRPr lang="ar-LB" sz="2000" dirty="0">
              <a:effectLst/>
              <a:latin typeface="Calibri" panose="020F0502020204030204" pitchFamily="34" charset="0"/>
              <a:ea typeface="Calibri" panose="020F0502020204030204" pitchFamily="34" charset="0"/>
            </a:endParaRPr>
          </a:p>
          <a:p>
            <a:pPr marL="0" indent="0" algn="ctr">
              <a:buNone/>
            </a:pPr>
            <a:r>
              <a:rPr lang="ar-LB" sz="2200" dirty="0">
                <a:latin typeface="Calibri" panose="020F0502020204030204" pitchFamily="34" charset="0"/>
                <a:ea typeface="Calibri" panose="020F0502020204030204" pitchFamily="34" charset="0"/>
              </a:rPr>
              <a:t>إنعكاس هذه الإشكاليّة على باقي المواد</a:t>
            </a:r>
            <a:endParaRPr lang="en-US" sz="2200" dirty="0">
              <a:effectLst/>
              <a:latin typeface="Calibri" panose="020F0502020204030204" pitchFamily="34" charset="0"/>
              <a:ea typeface="Calibri" panose="020F0502020204030204" pitchFamily="34" charset="0"/>
            </a:endParaRPr>
          </a:p>
          <a:p>
            <a:pPr marL="0" indent="0" algn="ctr">
              <a:buNone/>
            </a:pPr>
            <a:endParaRPr lang="en-US" sz="2000" b="1" dirty="0">
              <a:effectLst/>
              <a:latin typeface="Calibri" panose="020F0502020204030204" pitchFamily="34" charset="0"/>
              <a:ea typeface="Calibri" panose="020F0502020204030204" pitchFamily="34" charset="0"/>
            </a:endParaRPr>
          </a:p>
          <a:p>
            <a:pPr marL="0" indent="0" algn="ctr">
              <a:buNone/>
            </a:pPr>
            <a:endParaRPr lang="en-US" sz="700" b="1" dirty="0">
              <a:effectLst/>
              <a:latin typeface="Calibri" panose="020F0502020204030204" pitchFamily="34" charset="0"/>
              <a:ea typeface="Calibri" panose="020F0502020204030204" pitchFamily="34" charset="0"/>
            </a:endParaRPr>
          </a:p>
          <a:p>
            <a:pPr marL="0" indent="0" algn="ctr">
              <a:buNone/>
            </a:pPr>
            <a:r>
              <a:rPr lang="ar-LB" sz="2200" dirty="0">
                <a:effectLst/>
                <a:latin typeface="Calibri" panose="020F0502020204030204" pitchFamily="34" charset="0"/>
                <a:ea typeface="Calibri" panose="020F0502020204030204" pitchFamily="34" charset="0"/>
              </a:rPr>
              <a:t>تأثير ذلك على المستو</a:t>
            </a:r>
            <a:r>
              <a:rPr lang="ar-LB" sz="2200" dirty="0">
                <a:latin typeface="Calibri" panose="020F0502020204030204" pitchFamily="34" charset="0"/>
                <a:ea typeface="Calibri" panose="020F0502020204030204" pitchFamily="34" charset="0"/>
              </a:rPr>
              <a:t>يين</a:t>
            </a:r>
            <a:r>
              <a:rPr lang="ar-LB" sz="2200" dirty="0">
                <a:effectLst/>
                <a:latin typeface="Calibri" panose="020F0502020204030204" pitchFamily="34" charset="0"/>
                <a:ea typeface="Calibri" panose="020F0502020204030204" pitchFamily="34" charset="0"/>
              </a:rPr>
              <a:t> الثقافي والعلمي</a:t>
            </a:r>
          </a:p>
          <a:p>
            <a:pPr marL="0" indent="0">
              <a:buNone/>
            </a:pPr>
            <a:endParaRPr lang="en-US" dirty="0"/>
          </a:p>
        </p:txBody>
      </p:sp>
      <p:sp>
        <p:nvSpPr>
          <p:cNvPr id="4" name="Arrow: Down 3">
            <a:extLst>
              <a:ext uri="{FF2B5EF4-FFF2-40B4-BE49-F238E27FC236}">
                <a16:creationId xmlns:a16="http://schemas.microsoft.com/office/drawing/2014/main" id="{116E2258-0A65-BC1F-72AF-438A1AA3E985}"/>
              </a:ext>
            </a:extLst>
          </p:cNvPr>
          <p:cNvSpPr/>
          <p:nvPr/>
        </p:nvSpPr>
        <p:spPr>
          <a:xfrm>
            <a:off x="6038903" y="3084789"/>
            <a:ext cx="428625" cy="523875"/>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Down 5">
            <a:extLst>
              <a:ext uri="{FF2B5EF4-FFF2-40B4-BE49-F238E27FC236}">
                <a16:creationId xmlns:a16="http://schemas.microsoft.com/office/drawing/2014/main" id="{5988A628-AD1C-6EEE-A65A-AAF38205949C}"/>
              </a:ext>
            </a:extLst>
          </p:cNvPr>
          <p:cNvSpPr/>
          <p:nvPr/>
        </p:nvSpPr>
        <p:spPr>
          <a:xfrm>
            <a:off x="6096000" y="4084587"/>
            <a:ext cx="428625" cy="523875"/>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23319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 calcmode="lin" valueType="num">
                                      <p:cBhvr additive="base">
                                        <p:cTn id="2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31D30-D634-82DC-99C1-C61E15425823}"/>
              </a:ext>
            </a:extLst>
          </p:cNvPr>
          <p:cNvSpPr>
            <a:spLocks noGrp="1"/>
          </p:cNvSpPr>
          <p:nvPr>
            <p:ph type="title"/>
          </p:nvPr>
        </p:nvSpPr>
        <p:spPr>
          <a:xfrm>
            <a:off x="1447191" y="804164"/>
            <a:ext cx="9607661" cy="594974"/>
          </a:xfrm>
        </p:spPr>
        <p:txBody>
          <a:bodyPr>
            <a:normAutofit/>
          </a:bodyPr>
          <a:lstStyle/>
          <a:p>
            <a:pPr algn="ctr"/>
            <a:r>
              <a:rPr lang="en-US" sz="2800" b="1" dirty="0">
                <a:cs typeface="+mn-cs"/>
              </a:rPr>
              <a:t>o</a:t>
            </a:r>
            <a:r>
              <a:rPr lang="en-US" sz="2800" b="1" cap="none" dirty="0">
                <a:cs typeface="+mn-cs"/>
              </a:rPr>
              <a:t>bjectives/</a:t>
            </a:r>
            <a:r>
              <a:rPr lang="ar-LB" sz="2800" b="1" dirty="0">
                <a:cs typeface="+mn-cs"/>
              </a:rPr>
              <a:t>أهداف المبادرة</a:t>
            </a:r>
            <a:endParaRPr lang="en-US" sz="2800" dirty="0">
              <a:cs typeface="+mn-cs"/>
            </a:endParaRPr>
          </a:p>
        </p:txBody>
      </p:sp>
      <p:sp>
        <p:nvSpPr>
          <p:cNvPr id="3" name="Text Placeholder 2">
            <a:extLst>
              <a:ext uri="{FF2B5EF4-FFF2-40B4-BE49-F238E27FC236}">
                <a16:creationId xmlns:a16="http://schemas.microsoft.com/office/drawing/2014/main" id="{58A56CDA-2F8F-B816-7A41-8A236B52C8FE}"/>
              </a:ext>
            </a:extLst>
          </p:cNvPr>
          <p:cNvSpPr>
            <a:spLocks noGrp="1"/>
          </p:cNvSpPr>
          <p:nvPr>
            <p:ph type="body" idx="1"/>
          </p:nvPr>
        </p:nvSpPr>
        <p:spPr>
          <a:xfrm>
            <a:off x="1447191" y="1860484"/>
            <a:ext cx="4645152" cy="477364"/>
          </a:xfrm>
        </p:spPr>
        <p:txBody>
          <a:bodyPr/>
          <a:lstStyle/>
          <a:p>
            <a:pPr algn="ctr"/>
            <a:r>
              <a:rPr lang="ar-LB" b="1" dirty="0"/>
              <a:t>الهدف الإجرائي</a:t>
            </a:r>
            <a:endParaRPr lang="en-US" b="1" dirty="0"/>
          </a:p>
        </p:txBody>
      </p:sp>
      <p:graphicFrame>
        <p:nvGraphicFramePr>
          <p:cNvPr id="8" name="Content Placeholder 3">
            <a:extLst>
              <a:ext uri="{FF2B5EF4-FFF2-40B4-BE49-F238E27FC236}">
                <a16:creationId xmlns:a16="http://schemas.microsoft.com/office/drawing/2014/main" id="{D99F90B5-0EC5-F769-E96D-B73FC73EC7EA}"/>
              </a:ext>
            </a:extLst>
          </p:cNvPr>
          <p:cNvGraphicFramePr>
            <a:graphicFrameLocks noGrp="1"/>
          </p:cNvGraphicFramePr>
          <p:nvPr>
            <p:ph sz="half" idx="2"/>
            <p:extLst>
              <p:ext uri="{D42A27DB-BD31-4B8C-83A1-F6EECF244321}">
                <p14:modId xmlns:p14="http://schemas.microsoft.com/office/powerpoint/2010/main" val="2766890816"/>
              </p:ext>
            </p:extLst>
          </p:nvPr>
        </p:nvGraphicFramePr>
        <p:xfrm>
          <a:off x="905219" y="2337848"/>
          <a:ext cx="6297106" cy="37159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 Placeholder 4">
            <a:extLst>
              <a:ext uri="{FF2B5EF4-FFF2-40B4-BE49-F238E27FC236}">
                <a16:creationId xmlns:a16="http://schemas.microsoft.com/office/drawing/2014/main" id="{0ECF18A6-139E-34D3-AFE7-35CBBFDF2748}"/>
              </a:ext>
            </a:extLst>
          </p:cNvPr>
          <p:cNvSpPr>
            <a:spLocks noGrp="1"/>
          </p:cNvSpPr>
          <p:nvPr>
            <p:ph type="body" sz="quarter" idx="3"/>
          </p:nvPr>
        </p:nvSpPr>
        <p:spPr>
          <a:xfrm>
            <a:off x="6412362" y="1860483"/>
            <a:ext cx="4645152" cy="477365"/>
          </a:xfrm>
        </p:spPr>
        <p:txBody>
          <a:bodyPr/>
          <a:lstStyle/>
          <a:p>
            <a:pPr algn="ctr"/>
            <a:r>
              <a:rPr lang="ar-LB" b="1" dirty="0"/>
              <a:t>الهدف التطويري العام </a:t>
            </a:r>
            <a:endParaRPr lang="en-US" b="1" dirty="0"/>
          </a:p>
        </p:txBody>
      </p:sp>
      <p:sp>
        <p:nvSpPr>
          <p:cNvPr id="6" name="Content Placeholder 5">
            <a:extLst>
              <a:ext uri="{FF2B5EF4-FFF2-40B4-BE49-F238E27FC236}">
                <a16:creationId xmlns:a16="http://schemas.microsoft.com/office/drawing/2014/main" id="{31656C47-8D69-F1F1-136B-234A4061492A}"/>
              </a:ext>
            </a:extLst>
          </p:cNvPr>
          <p:cNvSpPr>
            <a:spLocks noGrp="1"/>
          </p:cNvSpPr>
          <p:nvPr>
            <p:ph sz="quarter" idx="4"/>
          </p:nvPr>
        </p:nvSpPr>
        <p:spPr>
          <a:xfrm>
            <a:off x="7362334" y="2620652"/>
            <a:ext cx="3695178" cy="3433184"/>
          </a:xfrm>
        </p:spPr>
        <p:txBody>
          <a:bodyPr>
            <a:normAutofit/>
          </a:bodyPr>
          <a:lstStyle/>
          <a:p>
            <a:pPr algn="r" rtl="1"/>
            <a:r>
              <a:rPr lang="ar-LB" dirty="0"/>
              <a:t>إتقان التعبير الشفهي والكتابي في اللغتين العربيّة والأجنبيّة (الفرنسيّة والإنكليزيّة)</a:t>
            </a:r>
          </a:p>
          <a:p>
            <a:pPr algn="r" rtl="1"/>
            <a:r>
              <a:rPr lang="ar-LB" dirty="0"/>
              <a:t>إغناء الطلاب بالتعابير اللغويّة</a:t>
            </a:r>
          </a:p>
          <a:p>
            <a:pPr algn="r" rtl="1"/>
            <a:r>
              <a:rPr lang="ar-LB" dirty="0"/>
              <a:t>تحسين مستوى الطلاب الأكاديمي</a:t>
            </a:r>
            <a:endParaRPr lang="en-US" dirty="0"/>
          </a:p>
        </p:txBody>
      </p:sp>
    </p:spTree>
    <p:extLst>
      <p:ext uri="{BB962C8B-B14F-4D97-AF65-F5344CB8AC3E}">
        <p14:creationId xmlns:p14="http://schemas.microsoft.com/office/powerpoint/2010/main" val="4092604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1000"/>
                                        <p:tgtEl>
                                          <p:spTgt spid="6">
                                            <p:txEl>
                                              <p:pRg st="1" end="1"/>
                                            </p:txEl>
                                          </p:spTgt>
                                        </p:tgtEl>
                                      </p:cBhvr>
                                    </p:animEffect>
                                    <p:anim calcmode="lin" valueType="num">
                                      <p:cBhvr>
                                        <p:cTn id="13"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1000"/>
                                        <p:tgtEl>
                                          <p:spTgt spid="6">
                                            <p:txEl>
                                              <p:pRg st="2" end="2"/>
                                            </p:txEl>
                                          </p:spTgt>
                                        </p:tgtEl>
                                      </p:cBhvr>
                                    </p:animEffect>
                                    <p:anim calcmode="lin" valueType="num">
                                      <p:cBhvr>
                                        <p:cTn id="18"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B05A2-FA4C-49B7-3708-3C17D03F9B26}"/>
              </a:ext>
            </a:extLst>
          </p:cNvPr>
          <p:cNvSpPr>
            <a:spLocks noGrp="1"/>
          </p:cNvSpPr>
          <p:nvPr>
            <p:ph type="title"/>
          </p:nvPr>
        </p:nvSpPr>
        <p:spPr/>
        <p:txBody>
          <a:bodyPr>
            <a:normAutofit/>
          </a:bodyPr>
          <a:lstStyle/>
          <a:p>
            <a:pPr algn="ctr"/>
            <a:r>
              <a:rPr lang="en-US" b="1" dirty="0">
                <a:cs typeface="+mn-cs"/>
              </a:rPr>
              <a:t>A</a:t>
            </a:r>
            <a:r>
              <a:rPr lang="en-US" b="1" cap="none" dirty="0">
                <a:cs typeface="+mn-cs"/>
              </a:rPr>
              <a:t>ctivity/</a:t>
            </a:r>
            <a:r>
              <a:rPr lang="ar-LB" b="1" dirty="0">
                <a:cs typeface="+mn-cs"/>
              </a:rPr>
              <a:t>نشاط المبادرة</a:t>
            </a:r>
            <a:endParaRPr lang="en-US" b="1" dirty="0">
              <a:cs typeface="+mn-cs"/>
            </a:endParaRPr>
          </a:p>
        </p:txBody>
      </p:sp>
      <p:grpSp>
        <p:nvGrpSpPr>
          <p:cNvPr id="7" name="Group 6">
            <a:extLst>
              <a:ext uri="{FF2B5EF4-FFF2-40B4-BE49-F238E27FC236}">
                <a16:creationId xmlns:a16="http://schemas.microsoft.com/office/drawing/2014/main" id="{AFF0C684-DA10-C768-FEB2-397C6FD208BA}"/>
              </a:ext>
            </a:extLst>
          </p:cNvPr>
          <p:cNvGrpSpPr/>
          <p:nvPr/>
        </p:nvGrpSpPr>
        <p:grpSpPr>
          <a:xfrm>
            <a:off x="947056" y="2389979"/>
            <a:ext cx="10004463" cy="3663501"/>
            <a:chOff x="1744798" y="2217418"/>
            <a:chExt cx="9214874" cy="4123370"/>
          </a:xfrm>
        </p:grpSpPr>
        <p:sp>
          <p:nvSpPr>
            <p:cNvPr id="8" name="Freeform: Shape 7">
              <a:extLst>
                <a:ext uri="{FF2B5EF4-FFF2-40B4-BE49-F238E27FC236}">
                  <a16:creationId xmlns:a16="http://schemas.microsoft.com/office/drawing/2014/main" id="{C55C3CFA-ECBE-DA71-6ABA-5DE617B538A4}"/>
                </a:ext>
              </a:extLst>
            </p:cNvPr>
            <p:cNvSpPr/>
            <p:nvPr/>
          </p:nvSpPr>
          <p:spPr>
            <a:xfrm>
              <a:off x="8209457" y="2217419"/>
              <a:ext cx="2750214" cy="1229914"/>
            </a:xfrm>
            <a:custGeom>
              <a:avLst/>
              <a:gdLst>
                <a:gd name="connsiteX0" fmla="*/ 0 w 2464337"/>
                <a:gd name="connsiteY0" fmla="*/ 0 h 1478602"/>
                <a:gd name="connsiteX1" fmla="*/ 2464337 w 2464337"/>
                <a:gd name="connsiteY1" fmla="*/ 0 h 1478602"/>
                <a:gd name="connsiteX2" fmla="*/ 2464337 w 2464337"/>
                <a:gd name="connsiteY2" fmla="*/ 1478602 h 1478602"/>
                <a:gd name="connsiteX3" fmla="*/ 0 w 2464337"/>
                <a:gd name="connsiteY3" fmla="*/ 1478602 h 1478602"/>
                <a:gd name="connsiteX4" fmla="*/ 0 w 2464337"/>
                <a:gd name="connsiteY4" fmla="*/ 0 h 1478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4337" h="1478602">
                  <a:moveTo>
                    <a:pt x="0" y="0"/>
                  </a:moveTo>
                  <a:lnTo>
                    <a:pt x="2464337" y="0"/>
                  </a:lnTo>
                  <a:lnTo>
                    <a:pt x="2464337" y="1478602"/>
                  </a:lnTo>
                  <a:lnTo>
                    <a:pt x="0" y="1478602"/>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41910" tIns="41910" rIns="41910" bIns="41910" numCol="1" spcCol="1270" anchor="ctr" anchorCtr="0">
              <a:noAutofit/>
            </a:bodyPr>
            <a:lstStyle/>
            <a:p>
              <a:pPr algn="ctr" defTabSz="488950">
                <a:lnSpc>
                  <a:spcPct val="90000"/>
                </a:lnSpc>
                <a:spcBef>
                  <a:spcPct val="0"/>
                </a:spcBef>
                <a:spcAft>
                  <a:spcPct val="35000"/>
                </a:spcAft>
              </a:pPr>
              <a:r>
                <a:rPr lang="ar-LB" b="1" dirty="0"/>
                <a:t>قسّم المشروع الى خمسة مراحل: </a:t>
              </a:r>
              <a:endParaRPr lang="en-US" b="1" dirty="0"/>
            </a:p>
            <a:p>
              <a:pPr marL="0" lvl="0" indent="0" algn="ctr" defTabSz="488950">
                <a:lnSpc>
                  <a:spcPct val="90000"/>
                </a:lnSpc>
                <a:spcBef>
                  <a:spcPct val="0"/>
                </a:spcBef>
                <a:spcAft>
                  <a:spcPct val="35000"/>
                </a:spcAft>
                <a:buNone/>
              </a:pPr>
              <a:r>
                <a:rPr lang="ar-LB" sz="1600" kern="1200" dirty="0"/>
                <a:t>(الصف التاني ثانوي علمي)</a:t>
              </a:r>
              <a:endParaRPr lang="en-US" sz="1600" kern="1200" dirty="0"/>
            </a:p>
          </p:txBody>
        </p:sp>
        <p:sp>
          <p:nvSpPr>
            <p:cNvPr id="14" name="Freeform: Shape 13">
              <a:extLst>
                <a:ext uri="{FF2B5EF4-FFF2-40B4-BE49-F238E27FC236}">
                  <a16:creationId xmlns:a16="http://schemas.microsoft.com/office/drawing/2014/main" id="{FADB8D00-0C1A-06C2-12AF-409ADD4C58DF}"/>
                </a:ext>
              </a:extLst>
            </p:cNvPr>
            <p:cNvSpPr/>
            <p:nvPr/>
          </p:nvSpPr>
          <p:spPr>
            <a:xfrm>
              <a:off x="5432691" y="2231952"/>
              <a:ext cx="2568380" cy="1229914"/>
            </a:xfrm>
            <a:custGeom>
              <a:avLst/>
              <a:gdLst>
                <a:gd name="connsiteX0" fmla="*/ 0 w 2464337"/>
                <a:gd name="connsiteY0" fmla="*/ 0 h 1478602"/>
                <a:gd name="connsiteX1" fmla="*/ 2464337 w 2464337"/>
                <a:gd name="connsiteY1" fmla="*/ 0 h 1478602"/>
                <a:gd name="connsiteX2" fmla="*/ 2464337 w 2464337"/>
                <a:gd name="connsiteY2" fmla="*/ 1478602 h 1478602"/>
                <a:gd name="connsiteX3" fmla="*/ 0 w 2464337"/>
                <a:gd name="connsiteY3" fmla="*/ 1478602 h 1478602"/>
                <a:gd name="connsiteX4" fmla="*/ 0 w 2464337"/>
                <a:gd name="connsiteY4" fmla="*/ 0 h 1478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4337" h="1478602">
                  <a:moveTo>
                    <a:pt x="0" y="0"/>
                  </a:moveTo>
                  <a:lnTo>
                    <a:pt x="2464337" y="0"/>
                  </a:lnTo>
                  <a:lnTo>
                    <a:pt x="2464337" y="1478602"/>
                  </a:lnTo>
                  <a:lnTo>
                    <a:pt x="0" y="1478602"/>
                  </a:lnTo>
                  <a:lnTo>
                    <a:pt x="0" y="0"/>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ar-LB" kern="1200" dirty="0"/>
                <a:t>المرحلة الأولى: تم إختيار الكتب من قبل الطلاب بإشراف الأستاذ المسؤول. </a:t>
              </a:r>
              <a:endParaRPr lang="en-US" kern="1200" dirty="0"/>
            </a:p>
          </p:txBody>
        </p:sp>
        <p:sp>
          <p:nvSpPr>
            <p:cNvPr id="16" name="Freeform: Shape 15">
              <a:extLst>
                <a:ext uri="{FF2B5EF4-FFF2-40B4-BE49-F238E27FC236}">
                  <a16:creationId xmlns:a16="http://schemas.microsoft.com/office/drawing/2014/main" id="{2F70A2F8-6908-06F6-CE6C-186EB19C7301}"/>
                </a:ext>
              </a:extLst>
            </p:cNvPr>
            <p:cNvSpPr/>
            <p:nvPr/>
          </p:nvSpPr>
          <p:spPr>
            <a:xfrm>
              <a:off x="1744799" y="2217418"/>
              <a:ext cx="3479506" cy="1229914"/>
            </a:xfrm>
            <a:custGeom>
              <a:avLst/>
              <a:gdLst>
                <a:gd name="connsiteX0" fmla="*/ 0 w 2464337"/>
                <a:gd name="connsiteY0" fmla="*/ 0 h 1478602"/>
                <a:gd name="connsiteX1" fmla="*/ 2464337 w 2464337"/>
                <a:gd name="connsiteY1" fmla="*/ 0 h 1478602"/>
                <a:gd name="connsiteX2" fmla="*/ 2464337 w 2464337"/>
                <a:gd name="connsiteY2" fmla="*/ 1478602 h 1478602"/>
                <a:gd name="connsiteX3" fmla="*/ 0 w 2464337"/>
                <a:gd name="connsiteY3" fmla="*/ 1478602 h 1478602"/>
                <a:gd name="connsiteX4" fmla="*/ 0 w 2464337"/>
                <a:gd name="connsiteY4" fmla="*/ 0 h 1478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4337" h="1478602">
                  <a:moveTo>
                    <a:pt x="0" y="0"/>
                  </a:moveTo>
                  <a:lnTo>
                    <a:pt x="2464337" y="0"/>
                  </a:lnTo>
                  <a:lnTo>
                    <a:pt x="2464337" y="1478602"/>
                  </a:lnTo>
                  <a:lnTo>
                    <a:pt x="0" y="1478602"/>
                  </a:lnTo>
                  <a:lnTo>
                    <a:pt x="0" y="0"/>
                  </a:lnTo>
                  <a:close/>
                </a:path>
              </a:pathLst>
            </a:cu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ar-LB" kern="1200" dirty="0"/>
                <a:t>المرحلة التانية: تم تداول الكتب نفسها بين الطلاب.</a:t>
              </a:r>
              <a:endParaRPr lang="en-US" kern="1200" dirty="0"/>
            </a:p>
          </p:txBody>
        </p:sp>
        <p:sp>
          <p:nvSpPr>
            <p:cNvPr id="18" name="Freeform: Shape 17">
              <a:extLst>
                <a:ext uri="{FF2B5EF4-FFF2-40B4-BE49-F238E27FC236}">
                  <a16:creationId xmlns:a16="http://schemas.microsoft.com/office/drawing/2014/main" id="{E8E170DD-BDAC-2187-4918-2BFDF6A54873}"/>
                </a:ext>
              </a:extLst>
            </p:cNvPr>
            <p:cNvSpPr/>
            <p:nvPr/>
          </p:nvSpPr>
          <p:spPr>
            <a:xfrm>
              <a:off x="8209458" y="3700669"/>
              <a:ext cx="2750214" cy="2640118"/>
            </a:xfrm>
            <a:custGeom>
              <a:avLst/>
              <a:gdLst>
                <a:gd name="connsiteX0" fmla="*/ 0 w 2464337"/>
                <a:gd name="connsiteY0" fmla="*/ 0 h 1478602"/>
                <a:gd name="connsiteX1" fmla="*/ 2464337 w 2464337"/>
                <a:gd name="connsiteY1" fmla="*/ 0 h 1478602"/>
                <a:gd name="connsiteX2" fmla="*/ 2464337 w 2464337"/>
                <a:gd name="connsiteY2" fmla="*/ 1478602 h 1478602"/>
                <a:gd name="connsiteX3" fmla="*/ 0 w 2464337"/>
                <a:gd name="connsiteY3" fmla="*/ 1478602 h 1478602"/>
                <a:gd name="connsiteX4" fmla="*/ 0 w 2464337"/>
                <a:gd name="connsiteY4" fmla="*/ 0 h 1478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4337" h="1478602">
                  <a:moveTo>
                    <a:pt x="0" y="0"/>
                  </a:moveTo>
                  <a:lnTo>
                    <a:pt x="2464337" y="0"/>
                  </a:lnTo>
                  <a:lnTo>
                    <a:pt x="2464337" y="1478602"/>
                  </a:lnTo>
                  <a:lnTo>
                    <a:pt x="0" y="1478602"/>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ar-LB" kern="1200" dirty="0"/>
                <a:t>المرحلة الثالثة: تم تخصيص ساعة للمناقشة والحوار وتبادل الأفكار حول الكتب مما ساعدهم على تقبل أراء بعضهم رغم الإختلاف، وهذه الطريقة المعتمدة شجّعت الطلاب على التفاعل أكثر وإعتماد أسلوب التفكير النقدي في عرض الأفكار وتحليلها. </a:t>
              </a:r>
              <a:endParaRPr lang="en-US" kern="1200" dirty="0"/>
            </a:p>
          </p:txBody>
        </p:sp>
        <p:sp>
          <p:nvSpPr>
            <p:cNvPr id="20" name="Freeform: Shape 19">
              <a:extLst>
                <a:ext uri="{FF2B5EF4-FFF2-40B4-BE49-F238E27FC236}">
                  <a16:creationId xmlns:a16="http://schemas.microsoft.com/office/drawing/2014/main" id="{B7E125D0-ACB8-A866-40DA-20430F44F068}"/>
                </a:ext>
              </a:extLst>
            </p:cNvPr>
            <p:cNvSpPr/>
            <p:nvPr/>
          </p:nvSpPr>
          <p:spPr>
            <a:xfrm>
              <a:off x="5432691" y="3700668"/>
              <a:ext cx="2568380" cy="2640119"/>
            </a:xfrm>
            <a:custGeom>
              <a:avLst/>
              <a:gdLst>
                <a:gd name="connsiteX0" fmla="*/ 0 w 2464337"/>
                <a:gd name="connsiteY0" fmla="*/ 0 h 1478602"/>
                <a:gd name="connsiteX1" fmla="*/ 2464337 w 2464337"/>
                <a:gd name="connsiteY1" fmla="*/ 0 h 1478602"/>
                <a:gd name="connsiteX2" fmla="*/ 2464337 w 2464337"/>
                <a:gd name="connsiteY2" fmla="*/ 1478602 h 1478602"/>
                <a:gd name="connsiteX3" fmla="*/ 0 w 2464337"/>
                <a:gd name="connsiteY3" fmla="*/ 1478602 h 1478602"/>
                <a:gd name="connsiteX4" fmla="*/ 0 w 2464337"/>
                <a:gd name="connsiteY4" fmla="*/ 0 h 1478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4337" h="1478602">
                  <a:moveTo>
                    <a:pt x="0" y="0"/>
                  </a:moveTo>
                  <a:lnTo>
                    <a:pt x="2464337" y="0"/>
                  </a:lnTo>
                  <a:lnTo>
                    <a:pt x="2464337" y="1478602"/>
                  </a:lnTo>
                  <a:lnTo>
                    <a:pt x="0" y="1478602"/>
                  </a:lnTo>
                  <a:lnTo>
                    <a:pt x="0" y="0"/>
                  </a:lnTo>
                  <a:close/>
                </a:path>
              </a:pathLst>
            </a:custGeom>
            <a:solidFill>
              <a:schemeClr val="accent5"/>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ar-LB" kern="1200" dirty="0"/>
                <a:t>المرحلة الرابعة: عدد من الطلاب المميزين توجّهوا الى الصف الثامن أساسي ( بإشراف الأستاذ المسؤول)، لعرض تجربتهم وللإضاءة حول أهميّة القراءة والمطالعة وتحفيزهم على الإلمام بالمعرفة من أجل التقدم الأكاديمي.  </a:t>
              </a:r>
              <a:endParaRPr lang="en-US" kern="1200" dirty="0"/>
            </a:p>
          </p:txBody>
        </p:sp>
        <p:sp>
          <p:nvSpPr>
            <p:cNvPr id="21" name="Freeform: Shape 20">
              <a:extLst>
                <a:ext uri="{FF2B5EF4-FFF2-40B4-BE49-F238E27FC236}">
                  <a16:creationId xmlns:a16="http://schemas.microsoft.com/office/drawing/2014/main" id="{080E27B3-272E-D5BC-B76E-6DE4B6534DDE}"/>
                </a:ext>
              </a:extLst>
            </p:cNvPr>
            <p:cNvSpPr/>
            <p:nvPr/>
          </p:nvSpPr>
          <p:spPr>
            <a:xfrm>
              <a:off x="1744798" y="3700669"/>
              <a:ext cx="3479505" cy="2640119"/>
            </a:xfrm>
            <a:custGeom>
              <a:avLst/>
              <a:gdLst>
                <a:gd name="connsiteX0" fmla="*/ 0 w 2464337"/>
                <a:gd name="connsiteY0" fmla="*/ 0 h 1478602"/>
                <a:gd name="connsiteX1" fmla="*/ 2464337 w 2464337"/>
                <a:gd name="connsiteY1" fmla="*/ 0 h 1478602"/>
                <a:gd name="connsiteX2" fmla="*/ 2464337 w 2464337"/>
                <a:gd name="connsiteY2" fmla="*/ 1478602 h 1478602"/>
                <a:gd name="connsiteX3" fmla="*/ 0 w 2464337"/>
                <a:gd name="connsiteY3" fmla="*/ 1478602 h 1478602"/>
                <a:gd name="connsiteX4" fmla="*/ 0 w 2464337"/>
                <a:gd name="connsiteY4" fmla="*/ 0 h 1478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4337" h="1478602">
                  <a:moveTo>
                    <a:pt x="0" y="0"/>
                  </a:moveTo>
                  <a:lnTo>
                    <a:pt x="2464337" y="0"/>
                  </a:lnTo>
                  <a:lnTo>
                    <a:pt x="2464337" y="1478602"/>
                  </a:lnTo>
                  <a:lnTo>
                    <a:pt x="0" y="1478602"/>
                  </a:lnTo>
                  <a:lnTo>
                    <a:pt x="0" y="0"/>
                  </a:lnTo>
                  <a:close/>
                </a:path>
              </a:pathLst>
            </a:custGeom>
            <a:solidFill>
              <a:schemeClr val="accent6"/>
            </a:solid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41910" tIns="41910" rIns="41910" bIns="41910" numCol="1" spcCol="1270" anchor="ctr" anchorCtr="0">
              <a:noAutofit/>
            </a:bodyPr>
            <a:lstStyle/>
            <a:p>
              <a:pPr marL="0" lvl="0" indent="0" algn="ctr" defTabSz="488950" rtl="1">
                <a:lnSpc>
                  <a:spcPct val="90000"/>
                </a:lnSpc>
                <a:spcBef>
                  <a:spcPct val="0"/>
                </a:spcBef>
                <a:spcAft>
                  <a:spcPct val="35000"/>
                </a:spcAft>
                <a:buNone/>
              </a:pPr>
              <a:r>
                <a:rPr lang="ar-LB" sz="1600" kern="1200" dirty="0"/>
                <a:t>المرحلة الخامسة: نظراً لأهميّة القراءة والمطالعة ولتحسين المستوى اللغوي لدى الطلاب ودعمهم أكثر، فقد تم دعوة جمعية "أنا إقرأ" لتشجيع طلابنا على القراءة والمعرفة والإرتقاء بالمستوى الأكاديمي وبناء فكر إنساني قادر على التقدم العلمي. وتم إختيار عدد من الصفوف لحضور العرض </a:t>
              </a:r>
              <a:r>
                <a:rPr lang="en-US" sz="1600" kern="1200" dirty="0" err="1"/>
                <a:t>Powerpoint</a:t>
              </a:r>
              <a:r>
                <a:rPr lang="en-US" sz="1600" kern="1200" dirty="0"/>
                <a:t> presentation </a:t>
              </a:r>
              <a:r>
                <a:rPr lang="ar-LB" sz="1600" kern="1200" dirty="0"/>
                <a:t> المقدم من الجمعية تحت عنوان "قارىء مستقل ... متعلّم مستمر"، هذا العمل مرفق مع بعض النشاطات التحفيزيّة.</a:t>
              </a:r>
              <a:endParaRPr lang="en-US" sz="1600" kern="1200" dirty="0"/>
            </a:p>
          </p:txBody>
        </p:sp>
      </p:grpSp>
      <p:sp>
        <p:nvSpPr>
          <p:cNvPr id="23" name="TextBox 22">
            <a:extLst>
              <a:ext uri="{FF2B5EF4-FFF2-40B4-BE49-F238E27FC236}">
                <a16:creationId xmlns:a16="http://schemas.microsoft.com/office/drawing/2014/main" id="{9B9B66D5-0E16-7AD8-627C-3A5826778D3C}"/>
              </a:ext>
            </a:extLst>
          </p:cNvPr>
          <p:cNvSpPr txBox="1"/>
          <p:nvPr/>
        </p:nvSpPr>
        <p:spPr>
          <a:xfrm>
            <a:off x="4950952" y="1853754"/>
            <a:ext cx="6103854" cy="341632"/>
          </a:xfrm>
          <a:prstGeom prst="rect">
            <a:avLst/>
          </a:prstGeom>
          <a:noFill/>
        </p:spPr>
        <p:txBody>
          <a:bodyPr wrap="square">
            <a:spAutoFit/>
          </a:bodyPr>
          <a:lstStyle/>
          <a:p>
            <a:pPr marL="0" lvl="0" indent="0" algn="ctr" defTabSz="488950">
              <a:lnSpc>
                <a:spcPct val="90000"/>
              </a:lnSpc>
              <a:spcBef>
                <a:spcPct val="0"/>
              </a:spcBef>
              <a:spcAft>
                <a:spcPct val="35000"/>
              </a:spcAft>
              <a:buNone/>
            </a:pPr>
            <a:r>
              <a:rPr lang="ar-LB" sz="1800" i="1" u="sng" kern="1200" dirty="0"/>
              <a:t>وصف المبادرة: حق التعلم والقراءة وبناء الفكر الإنساني هو من أهم حقوق الإنسان</a:t>
            </a:r>
            <a:endParaRPr lang="en-US" sz="1800" kern="1200" dirty="0"/>
          </a:p>
        </p:txBody>
      </p:sp>
    </p:spTree>
    <p:extLst>
      <p:ext uri="{BB962C8B-B14F-4D97-AF65-F5344CB8AC3E}">
        <p14:creationId xmlns:p14="http://schemas.microsoft.com/office/powerpoint/2010/main" val="1863992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6E5D5-ABBA-64BD-A8EE-F5AE42FEA17D}"/>
              </a:ext>
            </a:extLst>
          </p:cNvPr>
          <p:cNvSpPr>
            <a:spLocks noGrp="1"/>
          </p:cNvSpPr>
          <p:nvPr>
            <p:ph type="title"/>
          </p:nvPr>
        </p:nvSpPr>
        <p:spPr>
          <a:xfrm>
            <a:off x="1447191" y="744718"/>
            <a:ext cx="9607661" cy="1189990"/>
          </a:xfrm>
        </p:spPr>
        <p:txBody>
          <a:bodyPr>
            <a:normAutofit/>
          </a:bodyPr>
          <a:lstStyle/>
          <a:p>
            <a:pPr algn="r" rtl="1"/>
            <a:r>
              <a:rPr lang="ar-LB" sz="2600" b="1" dirty="0">
                <a:cs typeface="+mn-cs"/>
              </a:rPr>
              <a:t>الصعوبات</a:t>
            </a:r>
            <a:r>
              <a:rPr lang="en-US" sz="2600" b="1" dirty="0">
                <a:cs typeface="+mn-cs"/>
              </a:rPr>
              <a:t>o</a:t>
            </a:r>
            <a:r>
              <a:rPr lang="en-US" sz="2600" b="1" cap="none" dirty="0">
                <a:cs typeface="+mn-cs"/>
              </a:rPr>
              <a:t>bstacles/</a:t>
            </a:r>
            <a:r>
              <a:rPr lang="ar-LB" sz="2600" b="1" dirty="0">
                <a:cs typeface="+mn-cs"/>
              </a:rPr>
              <a:t>                                                الحلول</a:t>
            </a:r>
            <a:r>
              <a:rPr lang="en-US" sz="2600" b="1" dirty="0">
                <a:cs typeface="+mn-cs"/>
              </a:rPr>
              <a:t>S</a:t>
            </a:r>
            <a:r>
              <a:rPr lang="en-US" sz="2600" b="1" cap="none" dirty="0">
                <a:cs typeface="+mn-cs"/>
              </a:rPr>
              <a:t>olutions</a:t>
            </a:r>
            <a:r>
              <a:rPr lang="en-US" sz="2600" b="1" dirty="0">
                <a:cs typeface="+mn-cs"/>
              </a:rPr>
              <a:t>/</a:t>
            </a:r>
          </a:p>
        </p:txBody>
      </p:sp>
      <p:sp>
        <p:nvSpPr>
          <p:cNvPr id="3" name="Text Placeholder 2">
            <a:extLst>
              <a:ext uri="{FF2B5EF4-FFF2-40B4-BE49-F238E27FC236}">
                <a16:creationId xmlns:a16="http://schemas.microsoft.com/office/drawing/2014/main" id="{2F9C6003-5E2F-B5CD-1F9D-422D2D8F6892}"/>
              </a:ext>
            </a:extLst>
          </p:cNvPr>
          <p:cNvSpPr>
            <a:spLocks noGrp="1"/>
          </p:cNvSpPr>
          <p:nvPr>
            <p:ph type="body" idx="1"/>
          </p:nvPr>
        </p:nvSpPr>
        <p:spPr>
          <a:xfrm>
            <a:off x="1447191" y="2019549"/>
            <a:ext cx="4645152" cy="572821"/>
          </a:xfrm>
        </p:spPr>
        <p:txBody>
          <a:bodyPr>
            <a:normAutofit fontScale="25000" lnSpcReduction="20000"/>
          </a:bodyPr>
          <a:lstStyle/>
          <a:p>
            <a:pPr algn="r" rtl="1"/>
            <a:endParaRPr lang="ar-LB" sz="4000" b="1" dirty="0"/>
          </a:p>
          <a:p>
            <a:pPr algn="r" rtl="1"/>
            <a:endParaRPr lang="ar-LB" sz="4000" b="1" dirty="0"/>
          </a:p>
          <a:p>
            <a:pPr algn="r" rtl="1"/>
            <a:endParaRPr lang="ar-LB" sz="4000" b="1" dirty="0"/>
          </a:p>
          <a:p>
            <a:pPr algn="r" rtl="1"/>
            <a:endParaRPr lang="ar-LB" sz="4000" b="1" dirty="0"/>
          </a:p>
          <a:p>
            <a:pPr algn="r" rtl="1"/>
            <a:endParaRPr lang="ar-LB" sz="4000" b="1" dirty="0"/>
          </a:p>
          <a:p>
            <a:pPr algn="r" rtl="1"/>
            <a:endParaRPr lang="ar-LB" sz="8000" b="1" dirty="0"/>
          </a:p>
          <a:p>
            <a:pPr algn="r" rtl="1"/>
            <a:endParaRPr lang="ar-LB" sz="8000" b="1" dirty="0"/>
          </a:p>
          <a:p>
            <a:pPr algn="r" rtl="1"/>
            <a:endParaRPr lang="ar-LB" sz="8000" b="1" dirty="0"/>
          </a:p>
          <a:p>
            <a:pPr algn="r" rtl="1"/>
            <a:endParaRPr lang="ar-LB" sz="8000" b="1" dirty="0"/>
          </a:p>
          <a:p>
            <a:pPr algn="r" rtl="1"/>
            <a:endParaRPr lang="ar-LB" sz="8000" b="1" dirty="0"/>
          </a:p>
          <a:p>
            <a:pPr algn="r" rtl="1"/>
            <a:endParaRPr lang="ar-LB" sz="8000" b="1" dirty="0"/>
          </a:p>
          <a:p>
            <a:pPr algn="r" rtl="1"/>
            <a:endParaRPr lang="ar-LB" sz="8000" b="1" dirty="0"/>
          </a:p>
          <a:p>
            <a:pPr algn="r" rtl="1"/>
            <a:endParaRPr lang="ar-LB" sz="8000" b="1" dirty="0"/>
          </a:p>
          <a:p>
            <a:pPr algn="r" rtl="1"/>
            <a:endParaRPr lang="ar-LB" sz="8000" b="1" dirty="0"/>
          </a:p>
          <a:p>
            <a:pPr algn="r" rtl="1"/>
            <a:endParaRPr lang="ar-LB" sz="8000" b="1" dirty="0"/>
          </a:p>
          <a:p>
            <a:pPr algn="r" rtl="1"/>
            <a:endParaRPr lang="ar-LB" sz="8000" b="1" dirty="0"/>
          </a:p>
          <a:p>
            <a:pPr algn="r" rtl="1"/>
            <a:endParaRPr lang="ar-LB" sz="8000" b="1" dirty="0"/>
          </a:p>
          <a:p>
            <a:pPr algn="r" rtl="1"/>
            <a:endParaRPr lang="ar-LB" sz="8000" b="1" dirty="0"/>
          </a:p>
          <a:p>
            <a:pPr algn="r" rtl="1"/>
            <a:endParaRPr lang="ar-LB" sz="8000" b="1" dirty="0"/>
          </a:p>
          <a:p>
            <a:pPr algn="r" rtl="1"/>
            <a:endParaRPr lang="ar-LB" sz="8000" b="1" dirty="0"/>
          </a:p>
          <a:p>
            <a:pPr algn="r" rtl="1"/>
            <a:endParaRPr lang="ar-LB" sz="8000" b="1" dirty="0"/>
          </a:p>
          <a:p>
            <a:pPr algn="r" rtl="1"/>
            <a:endParaRPr lang="ar-LB" sz="8000" b="1" dirty="0"/>
          </a:p>
          <a:p>
            <a:pPr algn="r" rtl="1"/>
            <a:endParaRPr lang="ar-LB" sz="8000" b="1" dirty="0"/>
          </a:p>
          <a:p>
            <a:pPr algn="r" rtl="1"/>
            <a:endParaRPr lang="ar-LB" sz="8000" b="1" dirty="0"/>
          </a:p>
          <a:p>
            <a:pPr algn="r" rtl="1"/>
            <a:endParaRPr lang="ar-LB" sz="8000" b="1" dirty="0"/>
          </a:p>
          <a:p>
            <a:pPr algn="r" rtl="1"/>
            <a:endParaRPr lang="ar-LB" sz="8000" b="1" dirty="0"/>
          </a:p>
          <a:p>
            <a:pPr algn="r" rtl="1"/>
            <a:r>
              <a:rPr lang="ar-LB" sz="8800" b="1" dirty="0"/>
              <a:t>الحلول </a:t>
            </a:r>
            <a:endParaRPr lang="en-US" sz="8800" b="1" dirty="0"/>
          </a:p>
          <a:p>
            <a:pPr algn="r" rtl="1"/>
            <a:endParaRPr lang="en-US" b="1" dirty="0"/>
          </a:p>
        </p:txBody>
      </p:sp>
      <p:graphicFrame>
        <p:nvGraphicFramePr>
          <p:cNvPr id="20" name="Content Placeholder 19">
            <a:extLst>
              <a:ext uri="{FF2B5EF4-FFF2-40B4-BE49-F238E27FC236}">
                <a16:creationId xmlns:a16="http://schemas.microsoft.com/office/drawing/2014/main" id="{07927120-6774-520E-5EC5-D828B569419B}"/>
              </a:ext>
            </a:extLst>
          </p:cNvPr>
          <p:cNvGraphicFramePr>
            <a:graphicFrameLocks noGrp="1"/>
          </p:cNvGraphicFramePr>
          <p:nvPr>
            <p:ph sz="half" idx="2"/>
            <p:extLst>
              <p:ext uri="{D42A27DB-BD31-4B8C-83A1-F6EECF244321}">
                <p14:modId xmlns:p14="http://schemas.microsoft.com/office/powerpoint/2010/main" val="4140145357"/>
              </p:ext>
            </p:extLst>
          </p:nvPr>
        </p:nvGraphicFramePr>
        <p:xfrm>
          <a:off x="886120" y="2507528"/>
          <a:ext cx="6306532" cy="36057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 Placeholder 4">
            <a:extLst>
              <a:ext uri="{FF2B5EF4-FFF2-40B4-BE49-F238E27FC236}">
                <a16:creationId xmlns:a16="http://schemas.microsoft.com/office/drawing/2014/main" id="{4EA3D1F4-63D5-EEE1-3159-D5648A68C72E}"/>
              </a:ext>
            </a:extLst>
          </p:cNvPr>
          <p:cNvSpPr>
            <a:spLocks noGrp="1"/>
          </p:cNvSpPr>
          <p:nvPr>
            <p:ph type="body" sz="quarter" idx="3"/>
          </p:nvPr>
        </p:nvSpPr>
        <p:spPr>
          <a:xfrm>
            <a:off x="6412362" y="1934708"/>
            <a:ext cx="4645152" cy="572821"/>
          </a:xfrm>
        </p:spPr>
        <p:txBody>
          <a:bodyPr>
            <a:normAutofit/>
          </a:bodyPr>
          <a:lstStyle/>
          <a:p>
            <a:pPr algn="r"/>
            <a:r>
              <a:rPr lang="ar-LB" b="1" dirty="0"/>
              <a:t>الصعوبات الماديّة </a:t>
            </a:r>
            <a:endParaRPr lang="en-US" b="1" dirty="0"/>
          </a:p>
        </p:txBody>
      </p:sp>
      <p:sp>
        <p:nvSpPr>
          <p:cNvPr id="19" name="Content Placeholder 18">
            <a:extLst>
              <a:ext uri="{FF2B5EF4-FFF2-40B4-BE49-F238E27FC236}">
                <a16:creationId xmlns:a16="http://schemas.microsoft.com/office/drawing/2014/main" id="{44083045-E76F-229D-506A-94E9B747081D}"/>
              </a:ext>
            </a:extLst>
          </p:cNvPr>
          <p:cNvSpPr>
            <a:spLocks noGrp="1"/>
          </p:cNvSpPr>
          <p:nvPr>
            <p:ph sz="quarter" idx="4"/>
          </p:nvPr>
        </p:nvSpPr>
        <p:spPr>
          <a:xfrm>
            <a:off x="7522590" y="2507529"/>
            <a:ext cx="3534924" cy="3535052"/>
          </a:xfrm>
        </p:spPr>
        <p:txBody>
          <a:bodyPr>
            <a:normAutofit fontScale="85000" lnSpcReduction="10000"/>
          </a:bodyPr>
          <a:lstStyle/>
          <a:p>
            <a:pPr algn="r" rtl="1"/>
            <a:r>
              <a:rPr lang="ar-LB" sz="2400" dirty="0"/>
              <a:t>عدم تجهيز المكتبة بالكتب المناسبة.</a:t>
            </a:r>
          </a:p>
          <a:p>
            <a:pPr algn="r" rtl="1"/>
            <a:r>
              <a:rPr lang="ar-LB" sz="2400" dirty="0"/>
              <a:t>عدم توفر أجهزة الحاسوب </a:t>
            </a:r>
            <a:r>
              <a:rPr lang="en-US" sz="2400" dirty="0"/>
              <a:t> </a:t>
            </a:r>
            <a:r>
              <a:rPr lang="fr-FR" sz="2400" dirty="0"/>
              <a:t>L</a:t>
            </a:r>
            <a:r>
              <a:rPr lang="en-US" sz="2400" dirty="0" err="1"/>
              <a:t>aptop</a:t>
            </a:r>
            <a:r>
              <a:rPr lang="en-US" sz="2400" dirty="0"/>
              <a:t> </a:t>
            </a:r>
            <a:r>
              <a:rPr lang="ar-LB" sz="2400" dirty="0"/>
              <a:t> و</a:t>
            </a:r>
            <a:r>
              <a:rPr lang="en-US" sz="2400" dirty="0"/>
              <a:t>LCD  Projector</a:t>
            </a:r>
            <a:r>
              <a:rPr lang="ar-LB" sz="2400" dirty="0"/>
              <a:t> والإنترنت داخل الصفوف وخاصة لجهة إنقطاع التيّار الكهربائي المستمر.</a:t>
            </a:r>
          </a:p>
          <a:p>
            <a:pPr algn="r" rtl="1"/>
            <a:r>
              <a:rPr lang="ar-LB" sz="2400" dirty="0"/>
              <a:t>المنهاج والكتاب المدرسي الذي لا يراعي الفروقات الفرديّة ويعتمد على الأساليب التقليديّة في مقاربة المواضيع. </a:t>
            </a:r>
            <a:endParaRPr lang="en-US" sz="2400" dirty="0"/>
          </a:p>
          <a:p>
            <a:endParaRPr lang="en-US" dirty="0"/>
          </a:p>
        </p:txBody>
      </p:sp>
    </p:spTree>
    <p:extLst>
      <p:ext uri="{BB962C8B-B14F-4D97-AF65-F5344CB8AC3E}">
        <p14:creationId xmlns:p14="http://schemas.microsoft.com/office/powerpoint/2010/main" val="3125835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wipe(down)">
                                      <p:cBhvr>
                                        <p:cTn id="7" dur="580">
                                          <p:stCondLst>
                                            <p:cond delay="0"/>
                                          </p:stCondLst>
                                        </p:cTn>
                                        <p:tgtEl>
                                          <p:spTgt spid="19">
                                            <p:txEl>
                                              <p:pRg st="0" end="0"/>
                                            </p:txEl>
                                          </p:spTgt>
                                        </p:tgtEl>
                                      </p:cBhvr>
                                    </p:animEffect>
                                    <p:anim calcmode="lin" valueType="num">
                                      <p:cBhvr>
                                        <p:cTn id="8" dur="1822" tmFilter="0,0; 0.14,0.36; 0.43,0.73; 0.71,0.91; 1.0,1.0">
                                          <p:stCondLst>
                                            <p:cond delay="0"/>
                                          </p:stCondLst>
                                        </p:cTn>
                                        <p:tgtEl>
                                          <p:spTgt spid="19">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9">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9">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9">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9">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19">
                                            <p:txEl>
                                              <p:pRg st="0" end="0"/>
                                            </p:txEl>
                                          </p:spTgt>
                                        </p:tgtEl>
                                      </p:cBhvr>
                                      <p:to x="100000" y="60000"/>
                                    </p:animScale>
                                    <p:animScale>
                                      <p:cBhvr>
                                        <p:cTn id="14" dur="166" decel="50000">
                                          <p:stCondLst>
                                            <p:cond delay="676"/>
                                          </p:stCondLst>
                                        </p:cTn>
                                        <p:tgtEl>
                                          <p:spTgt spid="19">
                                            <p:txEl>
                                              <p:pRg st="0" end="0"/>
                                            </p:txEl>
                                          </p:spTgt>
                                        </p:tgtEl>
                                      </p:cBhvr>
                                      <p:to x="100000" y="100000"/>
                                    </p:animScale>
                                    <p:animScale>
                                      <p:cBhvr>
                                        <p:cTn id="15" dur="26">
                                          <p:stCondLst>
                                            <p:cond delay="1312"/>
                                          </p:stCondLst>
                                        </p:cTn>
                                        <p:tgtEl>
                                          <p:spTgt spid="19">
                                            <p:txEl>
                                              <p:pRg st="0" end="0"/>
                                            </p:txEl>
                                          </p:spTgt>
                                        </p:tgtEl>
                                      </p:cBhvr>
                                      <p:to x="100000" y="80000"/>
                                    </p:animScale>
                                    <p:animScale>
                                      <p:cBhvr>
                                        <p:cTn id="16" dur="166" decel="50000">
                                          <p:stCondLst>
                                            <p:cond delay="1338"/>
                                          </p:stCondLst>
                                        </p:cTn>
                                        <p:tgtEl>
                                          <p:spTgt spid="19">
                                            <p:txEl>
                                              <p:pRg st="0" end="0"/>
                                            </p:txEl>
                                          </p:spTgt>
                                        </p:tgtEl>
                                      </p:cBhvr>
                                      <p:to x="100000" y="100000"/>
                                    </p:animScale>
                                    <p:animScale>
                                      <p:cBhvr>
                                        <p:cTn id="17" dur="26">
                                          <p:stCondLst>
                                            <p:cond delay="1642"/>
                                          </p:stCondLst>
                                        </p:cTn>
                                        <p:tgtEl>
                                          <p:spTgt spid="19">
                                            <p:txEl>
                                              <p:pRg st="0" end="0"/>
                                            </p:txEl>
                                          </p:spTgt>
                                        </p:tgtEl>
                                      </p:cBhvr>
                                      <p:to x="100000" y="90000"/>
                                    </p:animScale>
                                    <p:animScale>
                                      <p:cBhvr>
                                        <p:cTn id="18" dur="166" decel="50000">
                                          <p:stCondLst>
                                            <p:cond delay="1668"/>
                                          </p:stCondLst>
                                        </p:cTn>
                                        <p:tgtEl>
                                          <p:spTgt spid="19">
                                            <p:txEl>
                                              <p:pRg st="0" end="0"/>
                                            </p:txEl>
                                          </p:spTgt>
                                        </p:tgtEl>
                                      </p:cBhvr>
                                      <p:to x="100000" y="100000"/>
                                    </p:animScale>
                                    <p:animScale>
                                      <p:cBhvr>
                                        <p:cTn id="19" dur="26">
                                          <p:stCondLst>
                                            <p:cond delay="1808"/>
                                          </p:stCondLst>
                                        </p:cTn>
                                        <p:tgtEl>
                                          <p:spTgt spid="19">
                                            <p:txEl>
                                              <p:pRg st="0" end="0"/>
                                            </p:txEl>
                                          </p:spTgt>
                                        </p:tgtEl>
                                      </p:cBhvr>
                                      <p:to x="100000" y="95000"/>
                                    </p:animScale>
                                    <p:animScale>
                                      <p:cBhvr>
                                        <p:cTn id="20" dur="166" decel="50000">
                                          <p:stCondLst>
                                            <p:cond delay="1834"/>
                                          </p:stCondLst>
                                        </p:cTn>
                                        <p:tgtEl>
                                          <p:spTgt spid="19">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19">
                                            <p:txEl>
                                              <p:pRg st="1" end="1"/>
                                            </p:txEl>
                                          </p:spTgt>
                                        </p:tgtEl>
                                        <p:attrNameLst>
                                          <p:attrName>style.visibility</p:attrName>
                                        </p:attrNameLst>
                                      </p:cBhvr>
                                      <p:to>
                                        <p:strVal val="visible"/>
                                      </p:to>
                                    </p:set>
                                    <p:animEffect transition="in" filter="wipe(down)">
                                      <p:cBhvr>
                                        <p:cTn id="25" dur="580">
                                          <p:stCondLst>
                                            <p:cond delay="0"/>
                                          </p:stCondLst>
                                        </p:cTn>
                                        <p:tgtEl>
                                          <p:spTgt spid="19">
                                            <p:txEl>
                                              <p:pRg st="1" end="1"/>
                                            </p:txEl>
                                          </p:spTgt>
                                        </p:tgtEl>
                                      </p:cBhvr>
                                    </p:animEffect>
                                    <p:anim calcmode="lin" valueType="num">
                                      <p:cBhvr>
                                        <p:cTn id="26" dur="1822" tmFilter="0,0; 0.14,0.36; 0.43,0.73; 0.71,0.91; 1.0,1.0">
                                          <p:stCondLst>
                                            <p:cond delay="0"/>
                                          </p:stCondLst>
                                        </p:cTn>
                                        <p:tgtEl>
                                          <p:spTgt spid="19">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9">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9">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9">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9">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19">
                                            <p:txEl>
                                              <p:pRg st="1" end="1"/>
                                            </p:txEl>
                                          </p:spTgt>
                                        </p:tgtEl>
                                      </p:cBhvr>
                                      <p:to x="100000" y="60000"/>
                                    </p:animScale>
                                    <p:animScale>
                                      <p:cBhvr>
                                        <p:cTn id="32" dur="166" decel="50000">
                                          <p:stCondLst>
                                            <p:cond delay="676"/>
                                          </p:stCondLst>
                                        </p:cTn>
                                        <p:tgtEl>
                                          <p:spTgt spid="19">
                                            <p:txEl>
                                              <p:pRg st="1" end="1"/>
                                            </p:txEl>
                                          </p:spTgt>
                                        </p:tgtEl>
                                      </p:cBhvr>
                                      <p:to x="100000" y="100000"/>
                                    </p:animScale>
                                    <p:animScale>
                                      <p:cBhvr>
                                        <p:cTn id="33" dur="26">
                                          <p:stCondLst>
                                            <p:cond delay="1312"/>
                                          </p:stCondLst>
                                        </p:cTn>
                                        <p:tgtEl>
                                          <p:spTgt spid="19">
                                            <p:txEl>
                                              <p:pRg st="1" end="1"/>
                                            </p:txEl>
                                          </p:spTgt>
                                        </p:tgtEl>
                                      </p:cBhvr>
                                      <p:to x="100000" y="80000"/>
                                    </p:animScale>
                                    <p:animScale>
                                      <p:cBhvr>
                                        <p:cTn id="34" dur="166" decel="50000">
                                          <p:stCondLst>
                                            <p:cond delay="1338"/>
                                          </p:stCondLst>
                                        </p:cTn>
                                        <p:tgtEl>
                                          <p:spTgt spid="19">
                                            <p:txEl>
                                              <p:pRg st="1" end="1"/>
                                            </p:txEl>
                                          </p:spTgt>
                                        </p:tgtEl>
                                      </p:cBhvr>
                                      <p:to x="100000" y="100000"/>
                                    </p:animScale>
                                    <p:animScale>
                                      <p:cBhvr>
                                        <p:cTn id="35" dur="26">
                                          <p:stCondLst>
                                            <p:cond delay="1642"/>
                                          </p:stCondLst>
                                        </p:cTn>
                                        <p:tgtEl>
                                          <p:spTgt spid="19">
                                            <p:txEl>
                                              <p:pRg st="1" end="1"/>
                                            </p:txEl>
                                          </p:spTgt>
                                        </p:tgtEl>
                                      </p:cBhvr>
                                      <p:to x="100000" y="90000"/>
                                    </p:animScale>
                                    <p:animScale>
                                      <p:cBhvr>
                                        <p:cTn id="36" dur="166" decel="50000">
                                          <p:stCondLst>
                                            <p:cond delay="1668"/>
                                          </p:stCondLst>
                                        </p:cTn>
                                        <p:tgtEl>
                                          <p:spTgt spid="19">
                                            <p:txEl>
                                              <p:pRg st="1" end="1"/>
                                            </p:txEl>
                                          </p:spTgt>
                                        </p:tgtEl>
                                      </p:cBhvr>
                                      <p:to x="100000" y="100000"/>
                                    </p:animScale>
                                    <p:animScale>
                                      <p:cBhvr>
                                        <p:cTn id="37" dur="26">
                                          <p:stCondLst>
                                            <p:cond delay="1808"/>
                                          </p:stCondLst>
                                        </p:cTn>
                                        <p:tgtEl>
                                          <p:spTgt spid="19">
                                            <p:txEl>
                                              <p:pRg st="1" end="1"/>
                                            </p:txEl>
                                          </p:spTgt>
                                        </p:tgtEl>
                                      </p:cBhvr>
                                      <p:to x="100000" y="95000"/>
                                    </p:animScale>
                                    <p:animScale>
                                      <p:cBhvr>
                                        <p:cTn id="38" dur="166" decel="50000">
                                          <p:stCondLst>
                                            <p:cond delay="1834"/>
                                          </p:stCondLst>
                                        </p:cTn>
                                        <p:tgtEl>
                                          <p:spTgt spid="19">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19">
                                            <p:txEl>
                                              <p:pRg st="2" end="2"/>
                                            </p:txEl>
                                          </p:spTgt>
                                        </p:tgtEl>
                                        <p:attrNameLst>
                                          <p:attrName>style.visibility</p:attrName>
                                        </p:attrNameLst>
                                      </p:cBhvr>
                                      <p:to>
                                        <p:strVal val="visible"/>
                                      </p:to>
                                    </p:set>
                                    <p:animEffect transition="in" filter="wipe(down)">
                                      <p:cBhvr>
                                        <p:cTn id="43" dur="580">
                                          <p:stCondLst>
                                            <p:cond delay="0"/>
                                          </p:stCondLst>
                                        </p:cTn>
                                        <p:tgtEl>
                                          <p:spTgt spid="19">
                                            <p:txEl>
                                              <p:pRg st="2" end="2"/>
                                            </p:txEl>
                                          </p:spTgt>
                                        </p:tgtEl>
                                      </p:cBhvr>
                                    </p:animEffect>
                                    <p:anim calcmode="lin" valueType="num">
                                      <p:cBhvr>
                                        <p:cTn id="44" dur="1822" tmFilter="0,0; 0.14,0.36; 0.43,0.73; 0.71,0.91; 1.0,1.0">
                                          <p:stCondLst>
                                            <p:cond delay="0"/>
                                          </p:stCondLst>
                                        </p:cTn>
                                        <p:tgtEl>
                                          <p:spTgt spid="19">
                                            <p:txEl>
                                              <p:pRg st="2" end="2"/>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19">
                                            <p:txEl>
                                              <p:pRg st="2" end="2"/>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19">
                                            <p:txEl>
                                              <p:pRg st="2" end="2"/>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19">
                                            <p:txEl>
                                              <p:pRg st="2" end="2"/>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19">
                                            <p:txEl>
                                              <p:pRg st="2" end="2"/>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19">
                                            <p:txEl>
                                              <p:pRg st="2" end="2"/>
                                            </p:txEl>
                                          </p:spTgt>
                                        </p:tgtEl>
                                      </p:cBhvr>
                                      <p:to x="100000" y="60000"/>
                                    </p:animScale>
                                    <p:animScale>
                                      <p:cBhvr>
                                        <p:cTn id="50" dur="166" decel="50000">
                                          <p:stCondLst>
                                            <p:cond delay="676"/>
                                          </p:stCondLst>
                                        </p:cTn>
                                        <p:tgtEl>
                                          <p:spTgt spid="19">
                                            <p:txEl>
                                              <p:pRg st="2" end="2"/>
                                            </p:txEl>
                                          </p:spTgt>
                                        </p:tgtEl>
                                      </p:cBhvr>
                                      <p:to x="100000" y="100000"/>
                                    </p:animScale>
                                    <p:animScale>
                                      <p:cBhvr>
                                        <p:cTn id="51" dur="26">
                                          <p:stCondLst>
                                            <p:cond delay="1312"/>
                                          </p:stCondLst>
                                        </p:cTn>
                                        <p:tgtEl>
                                          <p:spTgt spid="19">
                                            <p:txEl>
                                              <p:pRg st="2" end="2"/>
                                            </p:txEl>
                                          </p:spTgt>
                                        </p:tgtEl>
                                      </p:cBhvr>
                                      <p:to x="100000" y="80000"/>
                                    </p:animScale>
                                    <p:animScale>
                                      <p:cBhvr>
                                        <p:cTn id="52" dur="166" decel="50000">
                                          <p:stCondLst>
                                            <p:cond delay="1338"/>
                                          </p:stCondLst>
                                        </p:cTn>
                                        <p:tgtEl>
                                          <p:spTgt spid="19">
                                            <p:txEl>
                                              <p:pRg st="2" end="2"/>
                                            </p:txEl>
                                          </p:spTgt>
                                        </p:tgtEl>
                                      </p:cBhvr>
                                      <p:to x="100000" y="100000"/>
                                    </p:animScale>
                                    <p:animScale>
                                      <p:cBhvr>
                                        <p:cTn id="53" dur="26">
                                          <p:stCondLst>
                                            <p:cond delay="1642"/>
                                          </p:stCondLst>
                                        </p:cTn>
                                        <p:tgtEl>
                                          <p:spTgt spid="19">
                                            <p:txEl>
                                              <p:pRg st="2" end="2"/>
                                            </p:txEl>
                                          </p:spTgt>
                                        </p:tgtEl>
                                      </p:cBhvr>
                                      <p:to x="100000" y="90000"/>
                                    </p:animScale>
                                    <p:animScale>
                                      <p:cBhvr>
                                        <p:cTn id="54" dur="166" decel="50000">
                                          <p:stCondLst>
                                            <p:cond delay="1668"/>
                                          </p:stCondLst>
                                        </p:cTn>
                                        <p:tgtEl>
                                          <p:spTgt spid="19">
                                            <p:txEl>
                                              <p:pRg st="2" end="2"/>
                                            </p:txEl>
                                          </p:spTgt>
                                        </p:tgtEl>
                                      </p:cBhvr>
                                      <p:to x="100000" y="100000"/>
                                    </p:animScale>
                                    <p:animScale>
                                      <p:cBhvr>
                                        <p:cTn id="55" dur="26">
                                          <p:stCondLst>
                                            <p:cond delay="1808"/>
                                          </p:stCondLst>
                                        </p:cTn>
                                        <p:tgtEl>
                                          <p:spTgt spid="19">
                                            <p:txEl>
                                              <p:pRg st="2" end="2"/>
                                            </p:txEl>
                                          </p:spTgt>
                                        </p:tgtEl>
                                      </p:cBhvr>
                                      <p:to x="100000" y="95000"/>
                                    </p:animScale>
                                    <p:animScale>
                                      <p:cBhvr>
                                        <p:cTn id="56" dur="166" decel="50000">
                                          <p:stCondLst>
                                            <p:cond delay="1834"/>
                                          </p:stCondLst>
                                        </p:cTn>
                                        <p:tgtEl>
                                          <p:spTgt spid="19">
                                            <p:txEl>
                                              <p:pRg st="2" end="2"/>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wipe(down)">
                                      <p:cBhvr>
                                        <p:cTn id="61" dur="580">
                                          <p:stCondLst>
                                            <p:cond delay="0"/>
                                          </p:stCondLst>
                                        </p:cTn>
                                        <p:tgtEl>
                                          <p:spTgt spid="20"/>
                                        </p:tgtEl>
                                      </p:cBhvr>
                                    </p:animEffect>
                                    <p:anim calcmode="lin" valueType="num">
                                      <p:cBhvr>
                                        <p:cTn id="62"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67" dur="26">
                                          <p:stCondLst>
                                            <p:cond delay="650"/>
                                          </p:stCondLst>
                                        </p:cTn>
                                        <p:tgtEl>
                                          <p:spTgt spid="20"/>
                                        </p:tgtEl>
                                      </p:cBhvr>
                                      <p:to x="100000" y="60000"/>
                                    </p:animScale>
                                    <p:animScale>
                                      <p:cBhvr>
                                        <p:cTn id="68" dur="166" decel="50000">
                                          <p:stCondLst>
                                            <p:cond delay="676"/>
                                          </p:stCondLst>
                                        </p:cTn>
                                        <p:tgtEl>
                                          <p:spTgt spid="20"/>
                                        </p:tgtEl>
                                      </p:cBhvr>
                                      <p:to x="100000" y="100000"/>
                                    </p:animScale>
                                    <p:animScale>
                                      <p:cBhvr>
                                        <p:cTn id="69" dur="26">
                                          <p:stCondLst>
                                            <p:cond delay="1312"/>
                                          </p:stCondLst>
                                        </p:cTn>
                                        <p:tgtEl>
                                          <p:spTgt spid="20"/>
                                        </p:tgtEl>
                                      </p:cBhvr>
                                      <p:to x="100000" y="80000"/>
                                    </p:animScale>
                                    <p:animScale>
                                      <p:cBhvr>
                                        <p:cTn id="70" dur="166" decel="50000">
                                          <p:stCondLst>
                                            <p:cond delay="1338"/>
                                          </p:stCondLst>
                                        </p:cTn>
                                        <p:tgtEl>
                                          <p:spTgt spid="20"/>
                                        </p:tgtEl>
                                      </p:cBhvr>
                                      <p:to x="100000" y="100000"/>
                                    </p:animScale>
                                    <p:animScale>
                                      <p:cBhvr>
                                        <p:cTn id="71" dur="26">
                                          <p:stCondLst>
                                            <p:cond delay="1642"/>
                                          </p:stCondLst>
                                        </p:cTn>
                                        <p:tgtEl>
                                          <p:spTgt spid="20"/>
                                        </p:tgtEl>
                                      </p:cBhvr>
                                      <p:to x="100000" y="90000"/>
                                    </p:animScale>
                                    <p:animScale>
                                      <p:cBhvr>
                                        <p:cTn id="72" dur="166" decel="50000">
                                          <p:stCondLst>
                                            <p:cond delay="1668"/>
                                          </p:stCondLst>
                                        </p:cTn>
                                        <p:tgtEl>
                                          <p:spTgt spid="20"/>
                                        </p:tgtEl>
                                      </p:cBhvr>
                                      <p:to x="100000" y="100000"/>
                                    </p:animScale>
                                    <p:animScale>
                                      <p:cBhvr>
                                        <p:cTn id="73" dur="26">
                                          <p:stCondLst>
                                            <p:cond delay="1808"/>
                                          </p:stCondLst>
                                        </p:cTn>
                                        <p:tgtEl>
                                          <p:spTgt spid="20"/>
                                        </p:tgtEl>
                                      </p:cBhvr>
                                      <p:to x="100000" y="95000"/>
                                    </p:animScale>
                                    <p:animScale>
                                      <p:cBhvr>
                                        <p:cTn id="74" dur="166" decel="50000">
                                          <p:stCondLst>
                                            <p:cond delay="1834"/>
                                          </p:stCondLst>
                                        </p:cTn>
                                        <p:tgtEl>
                                          <p:spTgt spid="2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p:bldAsOne/>
      </p:bldGraphic>
      <p:bldP spid="19"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6E5D5-ABBA-64BD-A8EE-F5AE42FEA17D}"/>
              </a:ext>
            </a:extLst>
          </p:cNvPr>
          <p:cNvSpPr>
            <a:spLocks noGrp="1"/>
          </p:cNvSpPr>
          <p:nvPr>
            <p:ph type="title"/>
          </p:nvPr>
        </p:nvSpPr>
        <p:spPr>
          <a:xfrm>
            <a:off x="1447191" y="804164"/>
            <a:ext cx="9607661" cy="638138"/>
          </a:xfrm>
        </p:spPr>
        <p:txBody>
          <a:bodyPr>
            <a:normAutofit/>
          </a:bodyPr>
          <a:lstStyle/>
          <a:p>
            <a:pPr rtl="1"/>
            <a:r>
              <a:rPr lang="ar-LB" sz="2600" b="1" dirty="0">
                <a:cs typeface="+mn-cs"/>
              </a:rPr>
              <a:t>الصعوبات</a:t>
            </a:r>
            <a:r>
              <a:rPr lang="en-US" sz="2600" b="1" dirty="0">
                <a:cs typeface="+mn-cs"/>
              </a:rPr>
              <a:t>o</a:t>
            </a:r>
            <a:r>
              <a:rPr lang="en-US" sz="2600" b="1" cap="none" dirty="0">
                <a:cs typeface="+mn-cs"/>
              </a:rPr>
              <a:t>bstacles/</a:t>
            </a:r>
            <a:r>
              <a:rPr lang="ar-LB" sz="2600" b="1" dirty="0">
                <a:cs typeface="+mn-cs"/>
              </a:rPr>
              <a:t>                                                الحلول</a:t>
            </a:r>
            <a:r>
              <a:rPr lang="en-US" sz="2600" b="1" dirty="0">
                <a:cs typeface="+mn-cs"/>
              </a:rPr>
              <a:t>S</a:t>
            </a:r>
            <a:r>
              <a:rPr lang="en-US" sz="2600" b="1" cap="none" dirty="0">
                <a:cs typeface="+mn-cs"/>
              </a:rPr>
              <a:t>olutions</a:t>
            </a:r>
            <a:r>
              <a:rPr lang="en-US" sz="2600" b="1" dirty="0">
                <a:cs typeface="+mn-cs"/>
              </a:rPr>
              <a:t>/</a:t>
            </a:r>
          </a:p>
        </p:txBody>
      </p:sp>
      <p:sp>
        <p:nvSpPr>
          <p:cNvPr id="3" name="Text Placeholder 2">
            <a:extLst>
              <a:ext uri="{FF2B5EF4-FFF2-40B4-BE49-F238E27FC236}">
                <a16:creationId xmlns:a16="http://schemas.microsoft.com/office/drawing/2014/main" id="{2F9C6003-5E2F-B5CD-1F9D-422D2D8F6892}"/>
              </a:ext>
            </a:extLst>
          </p:cNvPr>
          <p:cNvSpPr>
            <a:spLocks noGrp="1"/>
          </p:cNvSpPr>
          <p:nvPr>
            <p:ph type="body" idx="1"/>
          </p:nvPr>
        </p:nvSpPr>
        <p:spPr>
          <a:xfrm>
            <a:off x="1447191" y="1919616"/>
            <a:ext cx="4645152" cy="518474"/>
          </a:xfrm>
        </p:spPr>
        <p:txBody>
          <a:bodyPr>
            <a:normAutofit/>
          </a:bodyPr>
          <a:lstStyle/>
          <a:p>
            <a:pPr algn="r"/>
            <a:r>
              <a:rPr lang="ar-LB" b="1" dirty="0"/>
              <a:t>الحلول </a:t>
            </a:r>
            <a:endParaRPr lang="en-US" b="1" dirty="0"/>
          </a:p>
        </p:txBody>
      </p:sp>
      <p:graphicFrame>
        <p:nvGraphicFramePr>
          <p:cNvPr id="14" name="Content Placeholder 13">
            <a:extLst>
              <a:ext uri="{FF2B5EF4-FFF2-40B4-BE49-F238E27FC236}">
                <a16:creationId xmlns:a16="http://schemas.microsoft.com/office/drawing/2014/main" id="{D1FB9ED1-B7A1-9974-D269-580B383DFCED}"/>
              </a:ext>
            </a:extLst>
          </p:cNvPr>
          <p:cNvGraphicFramePr>
            <a:graphicFrameLocks noGrp="1"/>
          </p:cNvGraphicFramePr>
          <p:nvPr>
            <p:ph sz="half" idx="2"/>
            <p:extLst>
              <p:ext uri="{D42A27DB-BD31-4B8C-83A1-F6EECF244321}">
                <p14:modId xmlns:p14="http://schemas.microsoft.com/office/powerpoint/2010/main" val="1465441595"/>
              </p:ext>
            </p:extLst>
          </p:nvPr>
        </p:nvGraphicFramePr>
        <p:xfrm>
          <a:off x="886120" y="2438090"/>
          <a:ext cx="5206223" cy="36157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 Placeholder 4">
            <a:extLst>
              <a:ext uri="{FF2B5EF4-FFF2-40B4-BE49-F238E27FC236}">
                <a16:creationId xmlns:a16="http://schemas.microsoft.com/office/drawing/2014/main" id="{4EA3D1F4-63D5-EEE1-3159-D5648A68C72E}"/>
              </a:ext>
            </a:extLst>
          </p:cNvPr>
          <p:cNvSpPr>
            <a:spLocks noGrp="1"/>
          </p:cNvSpPr>
          <p:nvPr>
            <p:ph type="body" sz="quarter" idx="3"/>
          </p:nvPr>
        </p:nvSpPr>
        <p:spPr>
          <a:xfrm>
            <a:off x="6412362" y="1923069"/>
            <a:ext cx="4645152" cy="518474"/>
          </a:xfrm>
        </p:spPr>
        <p:txBody>
          <a:bodyPr>
            <a:normAutofit/>
          </a:bodyPr>
          <a:lstStyle/>
          <a:p>
            <a:pPr algn="r"/>
            <a:r>
              <a:rPr lang="ar-LB" b="1" dirty="0"/>
              <a:t>الصعوبات البشريّة</a:t>
            </a:r>
            <a:endParaRPr lang="en-US" b="1" dirty="0"/>
          </a:p>
        </p:txBody>
      </p:sp>
      <p:sp>
        <p:nvSpPr>
          <p:cNvPr id="6" name="Content Placeholder 5">
            <a:extLst>
              <a:ext uri="{FF2B5EF4-FFF2-40B4-BE49-F238E27FC236}">
                <a16:creationId xmlns:a16="http://schemas.microsoft.com/office/drawing/2014/main" id="{DD747E72-7E76-8B93-9CB6-13A56ECEE7DF}"/>
              </a:ext>
            </a:extLst>
          </p:cNvPr>
          <p:cNvSpPr>
            <a:spLocks noGrp="1"/>
          </p:cNvSpPr>
          <p:nvPr>
            <p:ph sz="quarter" idx="4"/>
          </p:nvPr>
        </p:nvSpPr>
        <p:spPr>
          <a:xfrm>
            <a:off x="6174557" y="2441543"/>
            <a:ext cx="4882957" cy="3612294"/>
          </a:xfrm>
        </p:spPr>
        <p:txBody>
          <a:bodyPr>
            <a:noAutofit/>
          </a:bodyPr>
          <a:lstStyle/>
          <a:p>
            <a:pPr algn="r" rtl="1"/>
            <a:r>
              <a:rPr lang="ar-LB" sz="1900" dirty="0"/>
              <a:t>غياب الوعي لدى الطلاب على أهميّة القراءة والكتابة.</a:t>
            </a:r>
          </a:p>
          <a:p>
            <a:pPr algn="r" rtl="1"/>
            <a:r>
              <a:rPr lang="ar-LB" sz="1900" dirty="0"/>
              <a:t>غياب دور الأهل في متابعة أولادهم لجهة تحصيلهم العلمي.</a:t>
            </a:r>
          </a:p>
          <a:p>
            <a:pPr algn="r" rtl="1"/>
            <a:r>
              <a:rPr lang="ar-LB" sz="1900" dirty="0"/>
              <a:t>عدم توفر بيئة ناشطة داخل المدرسة لتقوية ومساعدة الطلاب على التعبير الشفهي والكتابي من خلال مناقشات أو كتابة مقالات دوريّة أو العمل على تقديم أبحاث بطريقة علميّة.</a:t>
            </a:r>
          </a:p>
          <a:p>
            <a:pPr algn="r" rtl="1"/>
            <a:r>
              <a:rPr lang="ar-LB" sz="1900" dirty="0"/>
              <a:t>عدم وجود الوقت الكافي لدى أفراد الهيئة التعليميّة نظراً للمسؤوليّة التي تقع على</a:t>
            </a:r>
            <a:r>
              <a:rPr lang="en-US" sz="1900" dirty="0"/>
              <a:t> </a:t>
            </a:r>
            <a:r>
              <a:rPr lang="ar-LB" sz="1900" dirty="0"/>
              <a:t>عاتق الأساتذة لجهة إنجاز المنهاج.</a:t>
            </a:r>
          </a:p>
        </p:txBody>
      </p:sp>
    </p:spTree>
    <p:extLst>
      <p:ext uri="{BB962C8B-B14F-4D97-AF65-F5344CB8AC3E}">
        <p14:creationId xmlns:p14="http://schemas.microsoft.com/office/powerpoint/2010/main" val="1292633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80">
                                          <p:stCondLst>
                                            <p:cond delay="0"/>
                                          </p:stCondLst>
                                        </p:cTn>
                                        <p:tgtEl>
                                          <p:spTgt spid="6">
                                            <p:txEl>
                                              <p:pRg st="0" end="0"/>
                                            </p:txEl>
                                          </p:spTgt>
                                        </p:tgtEl>
                                      </p:cBhvr>
                                    </p:animEffect>
                                    <p:anim calcmode="lin" valueType="num">
                                      <p:cBhvr>
                                        <p:cTn id="8" dur="1822" tmFilter="0,0; 0.14,0.36; 0.43,0.73; 0.71,0.91; 1.0,1.0">
                                          <p:stCondLst>
                                            <p:cond delay="0"/>
                                          </p:stCondLst>
                                        </p:cTn>
                                        <p:tgtEl>
                                          <p:spTgt spid="6">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xEl>
                                              <p:pRg st="0" end="0"/>
                                            </p:txEl>
                                          </p:spTgt>
                                        </p:tgtEl>
                                      </p:cBhvr>
                                      <p:to x="100000" y="60000"/>
                                    </p:animScale>
                                    <p:animScale>
                                      <p:cBhvr>
                                        <p:cTn id="14" dur="166" decel="50000">
                                          <p:stCondLst>
                                            <p:cond delay="676"/>
                                          </p:stCondLst>
                                        </p:cTn>
                                        <p:tgtEl>
                                          <p:spTgt spid="6">
                                            <p:txEl>
                                              <p:pRg st="0" end="0"/>
                                            </p:txEl>
                                          </p:spTgt>
                                        </p:tgtEl>
                                      </p:cBhvr>
                                      <p:to x="100000" y="100000"/>
                                    </p:animScale>
                                    <p:animScale>
                                      <p:cBhvr>
                                        <p:cTn id="15" dur="26">
                                          <p:stCondLst>
                                            <p:cond delay="1312"/>
                                          </p:stCondLst>
                                        </p:cTn>
                                        <p:tgtEl>
                                          <p:spTgt spid="6">
                                            <p:txEl>
                                              <p:pRg st="0" end="0"/>
                                            </p:txEl>
                                          </p:spTgt>
                                        </p:tgtEl>
                                      </p:cBhvr>
                                      <p:to x="100000" y="80000"/>
                                    </p:animScale>
                                    <p:animScale>
                                      <p:cBhvr>
                                        <p:cTn id="16" dur="166" decel="50000">
                                          <p:stCondLst>
                                            <p:cond delay="1338"/>
                                          </p:stCondLst>
                                        </p:cTn>
                                        <p:tgtEl>
                                          <p:spTgt spid="6">
                                            <p:txEl>
                                              <p:pRg st="0" end="0"/>
                                            </p:txEl>
                                          </p:spTgt>
                                        </p:tgtEl>
                                      </p:cBhvr>
                                      <p:to x="100000" y="100000"/>
                                    </p:animScale>
                                    <p:animScale>
                                      <p:cBhvr>
                                        <p:cTn id="17" dur="26">
                                          <p:stCondLst>
                                            <p:cond delay="1642"/>
                                          </p:stCondLst>
                                        </p:cTn>
                                        <p:tgtEl>
                                          <p:spTgt spid="6">
                                            <p:txEl>
                                              <p:pRg st="0" end="0"/>
                                            </p:txEl>
                                          </p:spTgt>
                                        </p:tgtEl>
                                      </p:cBhvr>
                                      <p:to x="100000" y="90000"/>
                                    </p:animScale>
                                    <p:animScale>
                                      <p:cBhvr>
                                        <p:cTn id="18" dur="166" decel="50000">
                                          <p:stCondLst>
                                            <p:cond delay="1668"/>
                                          </p:stCondLst>
                                        </p:cTn>
                                        <p:tgtEl>
                                          <p:spTgt spid="6">
                                            <p:txEl>
                                              <p:pRg st="0" end="0"/>
                                            </p:txEl>
                                          </p:spTgt>
                                        </p:tgtEl>
                                      </p:cBhvr>
                                      <p:to x="100000" y="100000"/>
                                    </p:animScale>
                                    <p:animScale>
                                      <p:cBhvr>
                                        <p:cTn id="19" dur="26">
                                          <p:stCondLst>
                                            <p:cond delay="1808"/>
                                          </p:stCondLst>
                                        </p:cTn>
                                        <p:tgtEl>
                                          <p:spTgt spid="6">
                                            <p:txEl>
                                              <p:pRg st="0" end="0"/>
                                            </p:txEl>
                                          </p:spTgt>
                                        </p:tgtEl>
                                      </p:cBhvr>
                                      <p:to x="100000" y="95000"/>
                                    </p:animScale>
                                    <p:animScale>
                                      <p:cBhvr>
                                        <p:cTn id="20" dur="166" decel="50000">
                                          <p:stCondLst>
                                            <p:cond delay="1834"/>
                                          </p:stCondLst>
                                        </p:cTn>
                                        <p:tgtEl>
                                          <p:spTgt spid="6">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animEffect transition="in" filter="wipe(down)">
                                      <p:cBhvr>
                                        <p:cTn id="25" dur="580">
                                          <p:stCondLst>
                                            <p:cond delay="0"/>
                                          </p:stCondLst>
                                        </p:cTn>
                                        <p:tgtEl>
                                          <p:spTgt spid="6">
                                            <p:txEl>
                                              <p:pRg st="1" end="1"/>
                                            </p:txEl>
                                          </p:spTgt>
                                        </p:tgtEl>
                                      </p:cBhvr>
                                    </p:animEffect>
                                    <p:anim calcmode="lin" valueType="num">
                                      <p:cBhvr>
                                        <p:cTn id="26" dur="1822" tmFilter="0,0; 0.14,0.36; 0.43,0.73; 0.71,0.91; 1.0,1.0">
                                          <p:stCondLst>
                                            <p:cond delay="0"/>
                                          </p:stCondLst>
                                        </p:cTn>
                                        <p:tgtEl>
                                          <p:spTgt spid="6">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6">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6">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6">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6">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6">
                                            <p:txEl>
                                              <p:pRg st="1" end="1"/>
                                            </p:txEl>
                                          </p:spTgt>
                                        </p:tgtEl>
                                      </p:cBhvr>
                                      <p:to x="100000" y="60000"/>
                                    </p:animScale>
                                    <p:animScale>
                                      <p:cBhvr>
                                        <p:cTn id="32" dur="166" decel="50000">
                                          <p:stCondLst>
                                            <p:cond delay="676"/>
                                          </p:stCondLst>
                                        </p:cTn>
                                        <p:tgtEl>
                                          <p:spTgt spid="6">
                                            <p:txEl>
                                              <p:pRg st="1" end="1"/>
                                            </p:txEl>
                                          </p:spTgt>
                                        </p:tgtEl>
                                      </p:cBhvr>
                                      <p:to x="100000" y="100000"/>
                                    </p:animScale>
                                    <p:animScale>
                                      <p:cBhvr>
                                        <p:cTn id="33" dur="26">
                                          <p:stCondLst>
                                            <p:cond delay="1312"/>
                                          </p:stCondLst>
                                        </p:cTn>
                                        <p:tgtEl>
                                          <p:spTgt spid="6">
                                            <p:txEl>
                                              <p:pRg st="1" end="1"/>
                                            </p:txEl>
                                          </p:spTgt>
                                        </p:tgtEl>
                                      </p:cBhvr>
                                      <p:to x="100000" y="80000"/>
                                    </p:animScale>
                                    <p:animScale>
                                      <p:cBhvr>
                                        <p:cTn id="34" dur="166" decel="50000">
                                          <p:stCondLst>
                                            <p:cond delay="1338"/>
                                          </p:stCondLst>
                                        </p:cTn>
                                        <p:tgtEl>
                                          <p:spTgt spid="6">
                                            <p:txEl>
                                              <p:pRg st="1" end="1"/>
                                            </p:txEl>
                                          </p:spTgt>
                                        </p:tgtEl>
                                      </p:cBhvr>
                                      <p:to x="100000" y="100000"/>
                                    </p:animScale>
                                    <p:animScale>
                                      <p:cBhvr>
                                        <p:cTn id="35" dur="26">
                                          <p:stCondLst>
                                            <p:cond delay="1642"/>
                                          </p:stCondLst>
                                        </p:cTn>
                                        <p:tgtEl>
                                          <p:spTgt spid="6">
                                            <p:txEl>
                                              <p:pRg st="1" end="1"/>
                                            </p:txEl>
                                          </p:spTgt>
                                        </p:tgtEl>
                                      </p:cBhvr>
                                      <p:to x="100000" y="90000"/>
                                    </p:animScale>
                                    <p:animScale>
                                      <p:cBhvr>
                                        <p:cTn id="36" dur="166" decel="50000">
                                          <p:stCondLst>
                                            <p:cond delay="1668"/>
                                          </p:stCondLst>
                                        </p:cTn>
                                        <p:tgtEl>
                                          <p:spTgt spid="6">
                                            <p:txEl>
                                              <p:pRg st="1" end="1"/>
                                            </p:txEl>
                                          </p:spTgt>
                                        </p:tgtEl>
                                      </p:cBhvr>
                                      <p:to x="100000" y="100000"/>
                                    </p:animScale>
                                    <p:animScale>
                                      <p:cBhvr>
                                        <p:cTn id="37" dur="26">
                                          <p:stCondLst>
                                            <p:cond delay="1808"/>
                                          </p:stCondLst>
                                        </p:cTn>
                                        <p:tgtEl>
                                          <p:spTgt spid="6">
                                            <p:txEl>
                                              <p:pRg st="1" end="1"/>
                                            </p:txEl>
                                          </p:spTgt>
                                        </p:tgtEl>
                                      </p:cBhvr>
                                      <p:to x="100000" y="95000"/>
                                    </p:animScale>
                                    <p:animScale>
                                      <p:cBhvr>
                                        <p:cTn id="38" dur="166" decel="50000">
                                          <p:stCondLst>
                                            <p:cond delay="1834"/>
                                          </p:stCondLst>
                                        </p:cTn>
                                        <p:tgtEl>
                                          <p:spTgt spid="6">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6">
                                            <p:txEl>
                                              <p:pRg st="2" end="2"/>
                                            </p:txEl>
                                          </p:spTgt>
                                        </p:tgtEl>
                                        <p:attrNameLst>
                                          <p:attrName>style.visibility</p:attrName>
                                        </p:attrNameLst>
                                      </p:cBhvr>
                                      <p:to>
                                        <p:strVal val="visible"/>
                                      </p:to>
                                    </p:set>
                                    <p:animEffect transition="in" filter="wipe(down)">
                                      <p:cBhvr>
                                        <p:cTn id="43" dur="580">
                                          <p:stCondLst>
                                            <p:cond delay="0"/>
                                          </p:stCondLst>
                                        </p:cTn>
                                        <p:tgtEl>
                                          <p:spTgt spid="6">
                                            <p:txEl>
                                              <p:pRg st="2" end="2"/>
                                            </p:txEl>
                                          </p:spTgt>
                                        </p:tgtEl>
                                      </p:cBhvr>
                                    </p:animEffect>
                                    <p:anim calcmode="lin" valueType="num">
                                      <p:cBhvr>
                                        <p:cTn id="44" dur="1822" tmFilter="0,0; 0.14,0.36; 0.43,0.73; 0.71,0.91; 1.0,1.0">
                                          <p:stCondLst>
                                            <p:cond delay="0"/>
                                          </p:stCondLst>
                                        </p:cTn>
                                        <p:tgtEl>
                                          <p:spTgt spid="6">
                                            <p:txEl>
                                              <p:pRg st="2" end="2"/>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6">
                                            <p:txEl>
                                              <p:pRg st="2" end="2"/>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6">
                                            <p:txEl>
                                              <p:pRg st="2" end="2"/>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6">
                                            <p:txEl>
                                              <p:pRg st="2" end="2"/>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6">
                                            <p:txEl>
                                              <p:pRg st="2" end="2"/>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6">
                                            <p:txEl>
                                              <p:pRg st="2" end="2"/>
                                            </p:txEl>
                                          </p:spTgt>
                                        </p:tgtEl>
                                      </p:cBhvr>
                                      <p:to x="100000" y="60000"/>
                                    </p:animScale>
                                    <p:animScale>
                                      <p:cBhvr>
                                        <p:cTn id="50" dur="166" decel="50000">
                                          <p:stCondLst>
                                            <p:cond delay="676"/>
                                          </p:stCondLst>
                                        </p:cTn>
                                        <p:tgtEl>
                                          <p:spTgt spid="6">
                                            <p:txEl>
                                              <p:pRg st="2" end="2"/>
                                            </p:txEl>
                                          </p:spTgt>
                                        </p:tgtEl>
                                      </p:cBhvr>
                                      <p:to x="100000" y="100000"/>
                                    </p:animScale>
                                    <p:animScale>
                                      <p:cBhvr>
                                        <p:cTn id="51" dur="26">
                                          <p:stCondLst>
                                            <p:cond delay="1312"/>
                                          </p:stCondLst>
                                        </p:cTn>
                                        <p:tgtEl>
                                          <p:spTgt spid="6">
                                            <p:txEl>
                                              <p:pRg st="2" end="2"/>
                                            </p:txEl>
                                          </p:spTgt>
                                        </p:tgtEl>
                                      </p:cBhvr>
                                      <p:to x="100000" y="80000"/>
                                    </p:animScale>
                                    <p:animScale>
                                      <p:cBhvr>
                                        <p:cTn id="52" dur="166" decel="50000">
                                          <p:stCondLst>
                                            <p:cond delay="1338"/>
                                          </p:stCondLst>
                                        </p:cTn>
                                        <p:tgtEl>
                                          <p:spTgt spid="6">
                                            <p:txEl>
                                              <p:pRg st="2" end="2"/>
                                            </p:txEl>
                                          </p:spTgt>
                                        </p:tgtEl>
                                      </p:cBhvr>
                                      <p:to x="100000" y="100000"/>
                                    </p:animScale>
                                    <p:animScale>
                                      <p:cBhvr>
                                        <p:cTn id="53" dur="26">
                                          <p:stCondLst>
                                            <p:cond delay="1642"/>
                                          </p:stCondLst>
                                        </p:cTn>
                                        <p:tgtEl>
                                          <p:spTgt spid="6">
                                            <p:txEl>
                                              <p:pRg st="2" end="2"/>
                                            </p:txEl>
                                          </p:spTgt>
                                        </p:tgtEl>
                                      </p:cBhvr>
                                      <p:to x="100000" y="90000"/>
                                    </p:animScale>
                                    <p:animScale>
                                      <p:cBhvr>
                                        <p:cTn id="54" dur="166" decel="50000">
                                          <p:stCondLst>
                                            <p:cond delay="1668"/>
                                          </p:stCondLst>
                                        </p:cTn>
                                        <p:tgtEl>
                                          <p:spTgt spid="6">
                                            <p:txEl>
                                              <p:pRg st="2" end="2"/>
                                            </p:txEl>
                                          </p:spTgt>
                                        </p:tgtEl>
                                      </p:cBhvr>
                                      <p:to x="100000" y="100000"/>
                                    </p:animScale>
                                    <p:animScale>
                                      <p:cBhvr>
                                        <p:cTn id="55" dur="26">
                                          <p:stCondLst>
                                            <p:cond delay="1808"/>
                                          </p:stCondLst>
                                        </p:cTn>
                                        <p:tgtEl>
                                          <p:spTgt spid="6">
                                            <p:txEl>
                                              <p:pRg st="2" end="2"/>
                                            </p:txEl>
                                          </p:spTgt>
                                        </p:tgtEl>
                                      </p:cBhvr>
                                      <p:to x="100000" y="95000"/>
                                    </p:animScale>
                                    <p:animScale>
                                      <p:cBhvr>
                                        <p:cTn id="56" dur="166" decel="50000">
                                          <p:stCondLst>
                                            <p:cond delay="1834"/>
                                          </p:stCondLst>
                                        </p:cTn>
                                        <p:tgtEl>
                                          <p:spTgt spid="6">
                                            <p:txEl>
                                              <p:pRg st="2" end="2"/>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6">
                                            <p:txEl>
                                              <p:pRg st="3" end="3"/>
                                            </p:txEl>
                                          </p:spTgt>
                                        </p:tgtEl>
                                        <p:attrNameLst>
                                          <p:attrName>style.visibility</p:attrName>
                                        </p:attrNameLst>
                                      </p:cBhvr>
                                      <p:to>
                                        <p:strVal val="visible"/>
                                      </p:to>
                                    </p:set>
                                    <p:animEffect transition="in" filter="wipe(down)">
                                      <p:cBhvr>
                                        <p:cTn id="61" dur="580">
                                          <p:stCondLst>
                                            <p:cond delay="0"/>
                                          </p:stCondLst>
                                        </p:cTn>
                                        <p:tgtEl>
                                          <p:spTgt spid="6">
                                            <p:txEl>
                                              <p:pRg st="3" end="3"/>
                                            </p:txEl>
                                          </p:spTgt>
                                        </p:tgtEl>
                                      </p:cBhvr>
                                    </p:animEffect>
                                    <p:anim calcmode="lin" valueType="num">
                                      <p:cBhvr>
                                        <p:cTn id="62" dur="1822" tmFilter="0,0; 0.14,0.36; 0.43,0.73; 0.71,0.91; 1.0,1.0">
                                          <p:stCondLst>
                                            <p:cond delay="0"/>
                                          </p:stCondLst>
                                        </p:cTn>
                                        <p:tgtEl>
                                          <p:spTgt spid="6">
                                            <p:txEl>
                                              <p:pRg st="3" end="3"/>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6">
                                            <p:txEl>
                                              <p:pRg st="3" end="3"/>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6">
                                            <p:txEl>
                                              <p:pRg st="3" end="3"/>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6">
                                            <p:txEl>
                                              <p:pRg st="3" end="3"/>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6">
                                            <p:txEl>
                                              <p:pRg st="3" end="3"/>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6">
                                            <p:txEl>
                                              <p:pRg st="3" end="3"/>
                                            </p:txEl>
                                          </p:spTgt>
                                        </p:tgtEl>
                                      </p:cBhvr>
                                      <p:to x="100000" y="60000"/>
                                    </p:animScale>
                                    <p:animScale>
                                      <p:cBhvr>
                                        <p:cTn id="68" dur="166" decel="50000">
                                          <p:stCondLst>
                                            <p:cond delay="676"/>
                                          </p:stCondLst>
                                        </p:cTn>
                                        <p:tgtEl>
                                          <p:spTgt spid="6">
                                            <p:txEl>
                                              <p:pRg st="3" end="3"/>
                                            </p:txEl>
                                          </p:spTgt>
                                        </p:tgtEl>
                                      </p:cBhvr>
                                      <p:to x="100000" y="100000"/>
                                    </p:animScale>
                                    <p:animScale>
                                      <p:cBhvr>
                                        <p:cTn id="69" dur="26">
                                          <p:stCondLst>
                                            <p:cond delay="1312"/>
                                          </p:stCondLst>
                                        </p:cTn>
                                        <p:tgtEl>
                                          <p:spTgt spid="6">
                                            <p:txEl>
                                              <p:pRg st="3" end="3"/>
                                            </p:txEl>
                                          </p:spTgt>
                                        </p:tgtEl>
                                      </p:cBhvr>
                                      <p:to x="100000" y="80000"/>
                                    </p:animScale>
                                    <p:animScale>
                                      <p:cBhvr>
                                        <p:cTn id="70" dur="166" decel="50000">
                                          <p:stCondLst>
                                            <p:cond delay="1338"/>
                                          </p:stCondLst>
                                        </p:cTn>
                                        <p:tgtEl>
                                          <p:spTgt spid="6">
                                            <p:txEl>
                                              <p:pRg st="3" end="3"/>
                                            </p:txEl>
                                          </p:spTgt>
                                        </p:tgtEl>
                                      </p:cBhvr>
                                      <p:to x="100000" y="100000"/>
                                    </p:animScale>
                                    <p:animScale>
                                      <p:cBhvr>
                                        <p:cTn id="71" dur="26">
                                          <p:stCondLst>
                                            <p:cond delay="1642"/>
                                          </p:stCondLst>
                                        </p:cTn>
                                        <p:tgtEl>
                                          <p:spTgt spid="6">
                                            <p:txEl>
                                              <p:pRg st="3" end="3"/>
                                            </p:txEl>
                                          </p:spTgt>
                                        </p:tgtEl>
                                      </p:cBhvr>
                                      <p:to x="100000" y="90000"/>
                                    </p:animScale>
                                    <p:animScale>
                                      <p:cBhvr>
                                        <p:cTn id="72" dur="166" decel="50000">
                                          <p:stCondLst>
                                            <p:cond delay="1668"/>
                                          </p:stCondLst>
                                        </p:cTn>
                                        <p:tgtEl>
                                          <p:spTgt spid="6">
                                            <p:txEl>
                                              <p:pRg st="3" end="3"/>
                                            </p:txEl>
                                          </p:spTgt>
                                        </p:tgtEl>
                                      </p:cBhvr>
                                      <p:to x="100000" y="100000"/>
                                    </p:animScale>
                                    <p:animScale>
                                      <p:cBhvr>
                                        <p:cTn id="73" dur="26">
                                          <p:stCondLst>
                                            <p:cond delay="1808"/>
                                          </p:stCondLst>
                                        </p:cTn>
                                        <p:tgtEl>
                                          <p:spTgt spid="6">
                                            <p:txEl>
                                              <p:pRg st="3" end="3"/>
                                            </p:txEl>
                                          </p:spTgt>
                                        </p:tgtEl>
                                      </p:cBhvr>
                                      <p:to x="100000" y="95000"/>
                                    </p:animScale>
                                    <p:animScale>
                                      <p:cBhvr>
                                        <p:cTn id="74" dur="166" decel="50000">
                                          <p:stCondLst>
                                            <p:cond delay="1834"/>
                                          </p:stCondLst>
                                        </p:cTn>
                                        <p:tgtEl>
                                          <p:spTgt spid="6">
                                            <p:txEl>
                                              <p:pRg st="3" end="3"/>
                                            </p:txEl>
                                          </p:spTgt>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14"/>
                                        </p:tgtEl>
                                        <p:attrNameLst>
                                          <p:attrName>style.visibility</p:attrName>
                                        </p:attrNameLst>
                                      </p:cBhvr>
                                      <p:to>
                                        <p:strVal val="visible"/>
                                      </p:to>
                                    </p:set>
                                    <p:animEffect transition="in" filter="wipe(down)">
                                      <p:cBhvr>
                                        <p:cTn id="79" dur="580">
                                          <p:stCondLst>
                                            <p:cond delay="0"/>
                                          </p:stCondLst>
                                        </p:cTn>
                                        <p:tgtEl>
                                          <p:spTgt spid="14"/>
                                        </p:tgtEl>
                                      </p:cBhvr>
                                    </p:animEffect>
                                    <p:anim calcmode="lin" valueType="num">
                                      <p:cBhvr>
                                        <p:cTn id="80"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85" dur="26">
                                          <p:stCondLst>
                                            <p:cond delay="650"/>
                                          </p:stCondLst>
                                        </p:cTn>
                                        <p:tgtEl>
                                          <p:spTgt spid="14"/>
                                        </p:tgtEl>
                                      </p:cBhvr>
                                      <p:to x="100000" y="60000"/>
                                    </p:animScale>
                                    <p:animScale>
                                      <p:cBhvr>
                                        <p:cTn id="86" dur="166" decel="50000">
                                          <p:stCondLst>
                                            <p:cond delay="676"/>
                                          </p:stCondLst>
                                        </p:cTn>
                                        <p:tgtEl>
                                          <p:spTgt spid="14"/>
                                        </p:tgtEl>
                                      </p:cBhvr>
                                      <p:to x="100000" y="100000"/>
                                    </p:animScale>
                                    <p:animScale>
                                      <p:cBhvr>
                                        <p:cTn id="87" dur="26">
                                          <p:stCondLst>
                                            <p:cond delay="1312"/>
                                          </p:stCondLst>
                                        </p:cTn>
                                        <p:tgtEl>
                                          <p:spTgt spid="14"/>
                                        </p:tgtEl>
                                      </p:cBhvr>
                                      <p:to x="100000" y="80000"/>
                                    </p:animScale>
                                    <p:animScale>
                                      <p:cBhvr>
                                        <p:cTn id="88" dur="166" decel="50000">
                                          <p:stCondLst>
                                            <p:cond delay="1338"/>
                                          </p:stCondLst>
                                        </p:cTn>
                                        <p:tgtEl>
                                          <p:spTgt spid="14"/>
                                        </p:tgtEl>
                                      </p:cBhvr>
                                      <p:to x="100000" y="100000"/>
                                    </p:animScale>
                                    <p:animScale>
                                      <p:cBhvr>
                                        <p:cTn id="89" dur="26">
                                          <p:stCondLst>
                                            <p:cond delay="1642"/>
                                          </p:stCondLst>
                                        </p:cTn>
                                        <p:tgtEl>
                                          <p:spTgt spid="14"/>
                                        </p:tgtEl>
                                      </p:cBhvr>
                                      <p:to x="100000" y="90000"/>
                                    </p:animScale>
                                    <p:animScale>
                                      <p:cBhvr>
                                        <p:cTn id="90" dur="166" decel="50000">
                                          <p:stCondLst>
                                            <p:cond delay="1668"/>
                                          </p:stCondLst>
                                        </p:cTn>
                                        <p:tgtEl>
                                          <p:spTgt spid="14"/>
                                        </p:tgtEl>
                                      </p:cBhvr>
                                      <p:to x="100000" y="100000"/>
                                    </p:animScale>
                                    <p:animScale>
                                      <p:cBhvr>
                                        <p:cTn id="91" dur="26">
                                          <p:stCondLst>
                                            <p:cond delay="1808"/>
                                          </p:stCondLst>
                                        </p:cTn>
                                        <p:tgtEl>
                                          <p:spTgt spid="14"/>
                                        </p:tgtEl>
                                      </p:cBhvr>
                                      <p:to x="100000" y="95000"/>
                                    </p:animScale>
                                    <p:animScale>
                                      <p:cBhvr>
                                        <p:cTn id="92"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p:bldAsOne/>
      </p:bldGraphic>
      <p:bldP spid="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B05A2-FA4C-49B7-3708-3C17D03F9B26}"/>
              </a:ext>
            </a:extLst>
          </p:cNvPr>
          <p:cNvSpPr>
            <a:spLocks noGrp="1"/>
          </p:cNvSpPr>
          <p:nvPr>
            <p:ph type="title"/>
          </p:nvPr>
        </p:nvSpPr>
        <p:spPr>
          <a:xfrm>
            <a:off x="1451579" y="804520"/>
            <a:ext cx="9603275" cy="587135"/>
          </a:xfrm>
        </p:spPr>
        <p:txBody>
          <a:bodyPr>
            <a:normAutofit/>
          </a:bodyPr>
          <a:lstStyle/>
          <a:p>
            <a:pPr algn="ctr"/>
            <a:r>
              <a:rPr lang="en-US" sz="2600" b="1" cap="none" dirty="0">
                <a:cs typeface="+mn-cs"/>
              </a:rPr>
              <a:t>Feedback/</a:t>
            </a:r>
            <a:r>
              <a:rPr lang="ar-LB" sz="2600" b="1" dirty="0">
                <a:cs typeface="+mn-cs"/>
              </a:rPr>
              <a:t>التقييم الأولي</a:t>
            </a:r>
            <a:endParaRPr lang="en-US" sz="2600" b="1" dirty="0">
              <a:cs typeface="+mn-cs"/>
            </a:endParaRPr>
          </a:p>
        </p:txBody>
      </p:sp>
      <p:graphicFrame>
        <p:nvGraphicFramePr>
          <p:cNvPr id="5" name="Content Placeholder 2">
            <a:extLst>
              <a:ext uri="{FF2B5EF4-FFF2-40B4-BE49-F238E27FC236}">
                <a16:creationId xmlns:a16="http://schemas.microsoft.com/office/drawing/2014/main" id="{8CD94D3C-0A36-D040-8656-56CC5E4B4821}"/>
              </a:ext>
            </a:extLst>
          </p:cNvPr>
          <p:cNvGraphicFramePr>
            <a:graphicFrameLocks noGrp="1"/>
          </p:cNvGraphicFramePr>
          <p:nvPr>
            <p:ph idx="1"/>
            <p:extLst>
              <p:ext uri="{D42A27DB-BD31-4B8C-83A1-F6EECF244321}">
                <p14:modId xmlns:p14="http://schemas.microsoft.com/office/powerpoint/2010/main" val="2323931104"/>
              </p:ext>
            </p:extLst>
          </p:nvPr>
        </p:nvGraphicFramePr>
        <p:xfrm>
          <a:off x="1074657" y="1904214"/>
          <a:ext cx="9980198" cy="41492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45652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A1ED4-B827-C261-48FB-A9722800ACC8}"/>
              </a:ext>
            </a:extLst>
          </p:cNvPr>
          <p:cNvSpPr>
            <a:spLocks noGrp="1"/>
          </p:cNvSpPr>
          <p:nvPr>
            <p:ph type="title"/>
          </p:nvPr>
        </p:nvSpPr>
        <p:spPr>
          <a:xfrm>
            <a:off x="838200" y="365125"/>
            <a:ext cx="10515600" cy="879213"/>
          </a:xfrm>
        </p:spPr>
        <p:txBody>
          <a:bodyPr>
            <a:normAutofit fontScale="90000"/>
          </a:bodyPr>
          <a:lstStyle/>
          <a:p>
            <a:pPr algn="ctr"/>
            <a:r>
              <a:rPr lang="ar-LB" sz="3300" b="1" dirty="0">
                <a:cs typeface="+mn-cs"/>
              </a:rPr>
              <a:t>وضع أهداف المشروع</a:t>
            </a:r>
            <a:br>
              <a:rPr lang="ar-LB" sz="3600" b="1" dirty="0"/>
            </a:br>
            <a:endParaRPr lang="en-US" sz="3600" b="1" dirty="0"/>
          </a:p>
        </p:txBody>
      </p:sp>
      <p:graphicFrame>
        <p:nvGraphicFramePr>
          <p:cNvPr id="10" name="Content Placeholder 9">
            <a:extLst>
              <a:ext uri="{FF2B5EF4-FFF2-40B4-BE49-F238E27FC236}">
                <a16:creationId xmlns:a16="http://schemas.microsoft.com/office/drawing/2014/main" id="{AF3AC035-1404-A76C-D097-C5EC123BA2A8}"/>
              </a:ext>
            </a:extLst>
          </p:cNvPr>
          <p:cNvGraphicFramePr>
            <a:graphicFrameLocks noGrp="1"/>
          </p:cNvGraphicFramePr>
          <p:nvPr>
            <p:ph idx="1"/>
            <p:extLst>
              <p:ext uri="{D42A27DB-BD31-4B8C-83A1-F6EECF244321}">
                <p14:modId xmlns:p14="http://schemas.microsoft.com/office/powerpoint/2010/main" val="237552773"/>
              </p:ext>
            </p:extLst>
          </p:nvPr>
        </p:nvGraphicFramePr>
        <p:xfrm>
          <a:off x="763571" y="1725104"/>
          <a:ext cx="10590229" cy="4301971"/>
        </p:xfrm>
        <a:graphic>
          <a:graphicData uri="http://schemas.openxmlformats.org/drawingml/2006/table">
            <a:tbl>
              <a:tblPr firstRow="1" bandRow="1">
                <a:tableStyleId>{00A15C55-8517-42AA-B614-E9B94910E393}</a:tableStyleId>
              </a:tblPr>
              <a:tblGrid>
                <a:gridCol w="3337089">
                  <a:extLst>
                    <a:ext uri="{9D8B030D-6E8A-4147-A177-3AD203B41FA5}">
                      <a16:colId xmlns:a16="http://schemas.microsoft.com/office/drawing/2014/main" val="1889008232"/>
                    </a:ext>
                  </a:extLst>
                </a:gridCol>
                <a:gridCol w="2073897">
                  <a:extLst>
                    <a:ext uri="{9D8B030D-6E8A-4147-A177-3AD203B41FA5}">
                      <a16:colId xmlns:a16="http://schemas.microsoft.com/office/drawing/2014/main" val="1497929530"/>
                    </a:ext>
                  </a:extLst>
                </a:gridCol>
                <a:gridCol w="3007150">
                  <a:extLst>
                    <a:ext uri="{9D8B030D-6E8A-4147-A177-3AD203B41FA5}">
                      <a16:colId xmlns:a16="http://schemas.microsoft.com/office/drawing/2014/main" val="89963492"/>
                    </a:ext>
                  </a:extLst>
                </a:gridCol>
                <a:gridCol w="2172093">
                  <a:extLst>
                    <a:ext uri="{9D8B030D-6E8A-4147-A177-3AD203B41FA5}">
                      <a16:colId xmlns:a16="http://schemas.microsoft.com/office/drawing/2014/main" val="2486628004"/>
                    </a:ext>
                  </a:extLst>
                </a:gridCol>
              </a:tblGrid>
              <a:tr h="746858">
                <a:tc gridSpan="4">
                  <a:txBody>
                    <a:bodyPr/>
                    <a:lstStyle/>
                    <a:p>
                      <a:pPr marL="0" indent="0" algn="ctr">
                        <a:buNone/>
                      </a:pPr>
                      <a:r>
                        <a:rPr lang="ar-LB" sz="2000" b="1" dirty="0">
                          <a:solidFill>
                            <a:schemeClr val="bg1"/>
                          </a:solidFill>
                          <a:cs typeface="+mn-cs"/>
                        </a:rPr>
                        <a:t>الإشكالية:</a:t>
                      </a:r>
                      <a:r>
                        <a:rPr lang="ar-LB" sz="2000" dirty="0">
                          <a:effectLst/>
                          <a:latin typeface="Calibri" panose="020F0502020204030204" pitchFamily="34" charset="0"/>
                          <a:ea typeface="Calibri" panose="020F0502020204030204" pitchFamily="34" charset="0"/>
                          <a:cs typeface="+mn-cs"/>
                        </a:rPr>
                        <a:t>تدنّي مستوى الطلاب في اللغ</a:t>
                      </a:r>
                      <a:r>
                        <a:rPr lang="ar-LB" sz="2000" dirty="0">
                          <a:latin typeface="Calibri" panose="020F0502020204030204" pitchFamily="34" charset="0"/>
                          <a:ea typeface="Calibri" panose="020F0502020204030204" pitchFamily="34" charset="0"/>
                          <a:cs typeface="+mn-cs"/>
                        </a:rPr>
                        <a:t>تين</a:t>
                      </a:r>
                      <a:r>
                        <a:rPr lang="ar-LB" sz="2000" dirty="0">
                          <a:effectLst/>
                          <a:latin typeface="Calibri" panose="020F0502020204030204" pitchFamily="34" charset="0"/>
                          <a:ea typeface="Calibri" panose="020F0502020204030204" pitchFamily="34" charset="0"/>
                          <a:cs typeface="+mn-cs"/>
                        </a:rPr>
                        <a:t> العربيّة</a:t>
                      </a:r>
                      <a:r>
                        <a:rPr lang="ar-LB" sz="2000" dirty="0">
                          <a:latin typeface="Calibri" panose="020F0502020204030204" pitchFamily="34" charset="0"/>
                          <a:ea typeface="Calibri" panose="020F0502020204030204" pitchFamily="34" charset="0"/>
                          <a:cs typeface="+mn-cs"/>
                        </a:rPr>
                        <a:t> والأجنبيّة</a:t>
                      </a:r>
                    </a:p>
                    <a:p>
                      <a:pPr marL="0" indent="0" algn="ctr">
                        <a:buNone/>
                      </a:pPr>
                      <a:r>
                        <a:rPr lang="ar-LB" sz="2000" dirty="0">
                          <a:latin typeface="Calibri" panose="020F0502020204030204" pitchFamily="34" charset="0"/>
                          <a:ea typeface="Calibri" panose="020F0502020204030204" pitchFamily="34" charset="0"/>
                          <a:cs typeface="+mn-cs"/>
                        </a:rPr>
                        <a:t> (</a:t>
                      </a:r>
                      <a:r>
                        <a:rPr lang="ar-LB" sz="2000" dirty="0">
                          <a:effectLst/>
                          <a:latin typeface="Calibri" panose="020F0502020204030204" pitchFamily="34" charset="0"/>
                          <a:ea typeface="Calibri" panose="020F0502020204030204" pitchFamily="34" charset="0"/>
                          <a:cs typeface="+mn-cs"/>
                        </a:rPr>
                        <a:t>شفهيا</a:t>
                      </a:r>
                      <a:r>
                        <a:rPr lang="ar-LB" sz="2000" dirty="0">
                          <a:latin typeface="Calibri" panose="020F0502020204030204" pitchFamily="34" charset="0"/>
                          <a:ea typeface="Calibri" panose="020F0502020204030204" pitchFamily="34" charset="0"/>
                          <a:cs typeface="+mn-cs"/>
                        </a:rPr>
                        <a:t>ً</a:t>
                      </a:r>
                      <a:r>
                        <a:rPr lang="ar-LB" sz="2000" dirty="0">
                          <a:effectLst/>
                          <a:latin typeface="Calibri" panose="020F0502020204030204" pitchFamily="34" charset="0"/>
                          <a:ea typeface="Calibri" panose="020F0502020204030204" pitchFamily="34" charset="0"/>
                          <a:cs typeface="+mn-cs"/>
                        </a:rPr>
                        <a:t> وكتابياً)</a:t>
                      </a:r>
                    </a:p>
                  </a:txBody>
                  <a:tcPr>
                    <a:solidFill>
                      <a:schemeClr val="tx2">
                        <a:lumMod val="50000"/>
                        <a:lumOff val="50000"/>
                      </a:schemeClr>
                    </a:solidFill>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extLst>
                  <a:ext uri="{0D108BD9-81ED-4DB2-BD59-A6C34878D82A}">
                    <a16:rowId xmlns:a16="http://schemas.microsoft.com/office/drawing/2014/main" val="3873912662"/>
                  </a:ext>
                </a:extLst>
              </a:tr>
              <a:tr h="620628">
                <a:tc>
                  <a:txBody>
                    <a:bodyPr/>
                    <a:lstStyle/>
                    <a:p>
                      <a:pPr algn="r"/>
                      <a:r>
                        <a:rPr lang="ar-LB" b="1" dirty="0">
                          <a:solidFill>
                            <a:schemeClr val="tx1"/>
                          </a:solidFill>
                          <a:cs typeface="+mn-cs"/>
                        </a:rPr>
                        <a:t>تفصيل الهدف الإجرائي</a:t>
                      </a:r>
                      <a:endParaRPr lang="en-US" b="1" dirty="0">
                        <a:solidFill>
                          <a:schemeClr val="tx1"/>
                        </a:solidFill>
                        <a:cs typeface="+mn-cs"/>
                      </a:endParaRPr>
                    </a:p>
                  </a:txBody>
                  <a:tcPr/>
                </a:tc>
                <a:tc>
                  <a:txBody>
                    <a:bodyPr/>
                    <a:lstStyle/>
                    <a:p>
                      <a:pPr algn="r"/>
                      <a:r>
                        <a:rPr lang="ar-LB" b="1" dirty="0">
                          <a:solidFill>
                            <a:schemeClr val="tx1"/>
                          </a:solidFill>
                          <a:cs typeface="+mn-cs"/>
                        </a:rPr>
                        <a:t>الأهداف الإجرائية</a:t>
                      </a:r>
                      <a:endParaRPr lang="en-US" b="1" dirty="0">
                        <a:solidFill>
                          <a:schemeClr val="tx1"/>
                        </a:solidFill>
                        <a:cs typeface="+mn-cs"/>
                      </a:endParaRPr>
                    </a:p>
                  </a:txBody>
                  <a:tcPr/>
                </a:tc>
                <a:tc>
                  <a:txBody>
                    <a:bodyPr/>
                    <a:lstStyle/>
                    <a:p>
                      <a:pPr algn="r"/>
                      <a:r>
                        <a:rPr lang="ar-LB" b="1" dirty="0">
                          <a:solidFill>
                            <a:schemeClr val="tx1"/>
                          </a:solidFill>
                          <a:cs typeface="+mn-cs"/>
                        </a:rPr>
                        <a:t>تفصيل الهدف التطويري العام </a:t>
                      </a:r>
                      <a:endParaRPr lang="en-US" b="1" dirty="0">
                        <a:solidFill>
                          <a:schemeClr val="tx1"/>
                        </a:solidFill>
                        <a:cs typeface="+mn-cs"/>
                      </a:endParaRPr>
                    </a:p>
                  </a:txBody>
                  <a:tcPr/>
                </a:tc>
                <a:tc>
                  <a:txBody>
                    <a:bodyPr/>
                    <a:lstStyle/>
                    <a:p>
                      <a:pPr algn="r"/>
                      <a:r>
                        <a:rPr lang="ar-LB" b="1" dirty="0">
                          <a:solidFill>
                            <a:schemeClr val="bg1"/>
                          </a:solidFill>
                          <a:cs typeface="+mn-cs"/>
                        </a:rPr>
                        <a:t>الهدف التطويري العام </a:t>
                      </a:r>
                      <a:endParaRPr lang="en-US" b="1" dirty="0">
                        <a:solidFill>
                          <a:schemeClr val="bg1"/>
                        </a:solidFill>
                        <a:cs typeface="+mn-cs"/>
                      </a:endParaRPr>
                    </a:p>
                  </a:txBody>
                  <a:tcPr>
                    <a:solidFill>
                      <a:schemeClr val="tx2">
                        <a:lumMod val="50000"/>
                        <a:lumOff val="50000"/>
                      </a:schemeClr>
                    </a:solidFill>
                  </a:tcPr>
                </a:tc>
                <a:extLst>
                  <a:ext uri="{0D108BD9-81ED-4DB2-BD59-A6C34878D82A}">
                    <a16:rowId xmlns:a16="http://schemas.microsoft.com/office/drawing/2014/main" val="418118137"/>
                  </a:ext>
                </a:extLst>
              </a:tr>
              <a:tr h="549497">
                <a:tc>
                  <a:txBody>
                    <a:bodyPr/>
                    <a:lstStyle/>
                    <a:p>
                      <a:pPr marL="285750" indent="-285750" algn="r" rtl="1">
                        <a:buFontTx/>
                        <a:buChar char="-"/>
                      </a:pPr>
                      <a:r>
                        <a:rPr lang="ar-LB" dirty="0">
                          <a:cs typeface="+mn-cs"/>
                        </a:rPr>
                        <a:t>إعتماد أسلوب المناقشة والحوار البناء والتعلّم الجماعي.</a:t>
                      </a:r>
                    </a:p>
                    <a:p>
                      <a:pPr marL="285750" marR="0" lvl="0" indent="-285750" algn="r" defTabSz="914400" rtl="1" eaLnBrk="1" fontAlgn="auto" latinLnBrk="0" hangingPunct="1">
                        <a:lnSpc>
                          <a:spcPct val="100000"/>
                        </a:lnSpc>
                        <a:spcBef>
                          <a:spcPts val="0"/>
                        </a:spcBef>
                        <a:spcAft>
                          <a:spcPts val="0"/>
                        </a:spcAft>
                        <a:buClrTx/>
                        <a:buSzTx/>
                        <a:buFontTx/>
                        <a:buChar char="-"/>
                        <a:tabLst/>
                        <a:defRPr/>
                      </a:pPr>
                      <a:r>
                        <a:rPr lang="ar-LB" dirty="0">
                          <a:cs typeface="+mn-cs"/>
                        </a:rPr>
                        <a:t>تعليم طرق البحث العلمي وتفعيلها من خلال مباريات دورية.</a:t>
                      </a:r>
                      <a:endParaRPr lang="en-US" dirty="0">
                        <a:cs typeface="+mn-cs"/>
                      </a:endParaRPr>
                    </a:p>
                  </a:txBody>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LB" dirty="0">
                          <a:cs typeface="+mn-cs"/>
                        </a:rPr>
                        <a:t>-</a:t>
                      </a:r>
                      <a:r>
                        <a:rPr lang="ar-LB" sz="1800" dirty="0">
                          <a:cs typeface="+mn-cs"/>
                        </a:rPr>
                        <a:t>إعتماد طرق التعليم الناشط. </a:t>
                      </a:r>
                      <a:endParaRPr lang="ar-LB" dirty="0">
                        <a:cs typeface="+mn-cs"/>
                      </a:endParaRPr>
                    </a:p>
                    <a:p>
                      <a:pPr algn="r" rtl="1"/>
                      <a:r>
                        <a:rPr lang="ar-LB" dirty="0">
                          <a:cs typeface="+mn-cs"/>
                        </a:rPr>
                        <a:t>-إعتماد طريقة البحث العلمي.</a:t>
                      </a:r>
                    </a:p>
                    <a:p>
                      <a:pPr algn="r" rtl="1"/>
                      <a:endParaRPr lang="en-US" dirty="0">
                        <a:cs typeface="+mn-cs"/>
                      </a:endParaRPr>
                    </a:p>
                  </a:txBody>
                  <a:tcPr/>
                </a:tc>
                <a:tc>
                  <a:txBody>
                    <a:bodyPr/>
                    <a:lstStyle/>
                    <a:p>
                      <a:pPr algn="r" rtl="1"/>
                      <a:r>
                        <a:rPr lang="ar-LB" dirty="0">
                          <a:cs typeface="+mn-cs"/>
                        </a:rPr>
                        <a:t>إغناء الطالب بالمفردات والتعابير والمصطلحات التي تساعده في التعبير اللفظي أي الشفهي والخطي أو الكتابي.</a:t>
                      </a:r>
                    </a:p>
                    <a:p>
                      <a:pPr algn="r" rtl="1"/>
                      <a:r>
                        <a:rPr lang="ar-LB" dirty="0">
                          <a:cs typeface="+mn-cs"/>
                        </a:rPr>
                        <a:t>(التواصل بإستخدام اللغة الفعلية)</a:t>
                      </a:r>
                    </a:p>
                    <a:p>
                      <a:pPr algn="r" rtl="1"/>
                      <a:r>
                        <a:rPr lang="ar-LB" dirty="0">
                          <a:cs typeface="+mn-cs"/>
                        </a:rPr>
                        <a:t>(كتابة نصوص/ مقالات/ أبحاث)</a:t>
                      </a:r>
                      <a:endParaRPr lang="en-US" dirty="0">
                        <a:cs typeface="+mn-cs"/>
                      </a:endParaRPr>
                    </a:p>
                  </a:txBody>
                  <a:tcPr/>
                </a:tc>
                <a:tc>
                  <a:txBody>
                    <a:bodyPr/>
                    <a:lstStyle/>
                    <a:p>
                      <a:pPr algn="r" rtl="1"/>
                      <a:r>
                        <a:rPr lang="ar-LB" b="1" dirty="0">
                          <a:solidFill>
                            <a:schemeClr val="bg1"/>
                          </a:solidFill>
                          <a:cs typeface="+mn-cs"/>
                        </a:rPr>
                        <a:t>1.</a:t>
                      </a:r>
                      <a:r>
                        <a:rPr lang="ar-LB" dirty="0">
                          <a:cs typeface="+mn-cs"/>
                        </a:rPr>
                        <a:t>إتقان التعبير الشفهي والكتابي في اللغتين العربيّة والأجنبيّة (الفرنسيّة والإنكليزيّة).</a:t>
                      </a:r>
                    </a:p>
                    <a:p>
                      <a:pPr algn="r"/>
                      <a:endParaRPr lang="en-US" b="1" dirty="0">
                        <a:cs typeface="+mn-cs"/>
                      </a:endParaRPr>
                    </a:p>
                  </a:txBody>
                  <a:tcPr>
                    <a:solidFill>
                      <a:schemeClr val="tx2">
                        <a:lumMod val="50000"/>
                        <a:lumOff val="50000"/>
                      </a:schemeClr>
                    </a:solidFill>
                  </a:tcPr>
                </a:tc>
                <a:extLst>
                  <a:ext uri="{0D108BD9-81ED-4DB2-BD59-A6C34878D82A}">
                    <a16:rowId xmlns:a16="http://schemas.microsoft.com/office/drawing/2014/main" val="2664743423"/>
                  </a:ext>
                </a:extLst>
              </a:tr>
              <a:tr h="1471445">
                <a:tc>
                  <a:txBody>
                    <a:bodyPr/>
                    <a:lstStyle/>
                    <a:p>
                      <a:pPr marL="285750" indent="-285750" algn="r" rtl="1">
                        <a:buFontTx/>
                        <a:buChar char="-"/>
                      </a:pPr>
                      <a:r>
                        <a:rPr lang="ar-LB" dirty="0">
                          <a:cs typeface="+mn-cs"/>
                        </a:rPr>
                        <a:t>بناء فكر تحليلي للمعلومات</a:t>
                      </a:r>
                    </a:p>
                    <a:p>
                      <a:pPr marL="285750" indent="-285750" algn="r" rtl="1">
                        <a:buFontTx/>
                        <a:buChar char="-"/>
                      </a:pPr>
                      <a:r>
                        <a:rPr lang="ar-LB" dirty="0">
                          <a:cs typeface="+mn-cs"/>
                        </a:rPr>
                        <a:t>تفعيل دور المكتبة في العملية التعليمية وتشجيع الطلاب المتفوقين (عبرنشر كتاباتهم على صفحة ال</a:t>
                      </a:r>
                      <a:r>
                        <a:rPr lang="fr-FR" dirty="0">
                          <a:cs typeface="+mn-cs"/>
                        </a:rPr>
                        <a:t>f</a:t>
                      </a:r>
                      <a:r>
                        <a:rPr lang="en-US" dirty="0" err="1">
                          <a:cs typeface="+mn-cs"/>
                        </a:rPr>
                        <a:t>acebook</a:t>
                      </a:r>
                      <a:r>
                        <a:rPr lang="en-US" dirty="0">
                          <a:cs typeface="+mn-cs"/>
                        </a:rPr>
                        <a:t>  </a:t>
                      </a:r>
                      <a:r>
                        <a:rPr lang="ar-LB" dirty="0">
                          <a:cs typeface="+mn-cs"/>
                        </a:rPr>
                        <a:t> المدرسة أو تقديم جوائز لهم).</a:t>
                      </a:r>
                      <a:endParaRPr lang="en-US" dirty="0">
                        <a:cs typeface="+mn-cs"/>
                      </a:endParaRPr>
                    </a:p>
                  </a:txBody>
                  <a:tcPr/>
                </a:tc>
                <a:tc>
                  <a:txBody>
                    <a:bodyPr/>
                    <a:lstStyle/>
                    <a:p>
                      <a:pPr algn="r" rtl="1"/>
                      <a:r>
                        <a:rPr lang="ar-LB" dirty="0">
                          <a:cs typeface="+mn-cs"/>
                        </a:rPr>
                        <a:t>-إعتماد طريقة التفكير النقدي</a:t>
                      </a:r>
                    </a:p>
                    <a:p>
                      <a:pPr algn="r" rtl="1"/>
                      <a:r>
                        <a:rPr lang="ar-LB" dirty="0">
                          <a:cs typeface="+mn-cs"/>
                        </a:rPr>
                        <a:t>-تجهيز المكتبة</a:t>
                      </a:r>
                    </a:p>
                    <a:p>
                      <a:pPr algn="r" rtl="1"/>
                      <a:r>
                        <a:rPr lang="ar-LB" dirty="0">
                          <a:cs typeface="+mn-cs"/>
                        </a:rPr>
                        <a:t>- تخصيص وقت للمطالعة.</a:t>
                      </a:r>
                    </a:p>
                  </a:txBody>
                  <a:tcPr/>
                </a:tc>
                <a:tc>
                  <a:txBody>
                    <a:bodyPr/>
                    <a:lstStyle/>
                    <a:p>
                      <a:pPr algn="r"/>
                      <a:r>
                        <a:rPr lang="ar-LB" dirty="0">
                          <a:cs typeface="+mn-cs"/>
                        </a:rPr>
                        <a:t>تحسين اللغات لدى الطالب ينعكس إيجاباً على المستوى العلمي.</a:t>
                      </a:r>
                    </a:p>
                    <a:p>
                      <a:pPr algn="r"/>
                      <a:r>
                        <a:rPr lang="ar-LB" dirty="0">
                          <a:cs typeface="+mn-cs"/>
                        </a:rPr>
                        <a:t>(استخدام اللغة في الأنشطة الصفية واللاصفية).</a:t>
                      </a:r>
                    </a:p>
                    <a:p>
                      <a:pPr algn="r"/>
                      <a:r>
                        <a:rPr lang="ar-LB" dirty="0">
                          <a:cs typeface="+mn-cs"/>
                        </a:rPr>
                        <a:t>تشجيع المطالعة لدى الطالب.</a:t>
                      </a:r>
                      <a:endParaRPr lang="en-US" dirty="0">
                        <a:cs typeface="+mn-cs"/>
                      </a:endParaRPr>
                    </a:p>
                  </a:txBody>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LB" b="1" dirty="0">
                          <a:solidFill>
                            <a:schemeClr val="bg1"/>
                          </a:solidFill>
                          <a:cs typeface="+mn-cs"/>
                        </a:rPr>
                        <a:t>2.</a:t>
                      </a:r>
                      <a:r>
                        <a:rPr lang="ar-LB" dirty="0">
                          <a:cs typeface="+mn-cs"/>
                        </a:rPr>
                        <a:t> تحسين مستوى الطلاب الأكاديمي.</a:t>
                      </a:r>
                      <a:endParaRPr lang="en-US" dirty="0">
                        <a:cs typeface="+mn-cs"/>
                      </a:endParaRPr>
                    </a:p>
                    <a:p>
                      <a:pPr algn="r" rtl="1"/>
                      <a:endParaRPr lang="en-US" b="1" dirty="0">
                        <a:solidFill>
                          <a:schemeClr val="bg1"/>
                        </a:solidFill>
                        <a:cs typeface="+mn-cs"/>
                      </a:endParaRPr>
                    </a:p>
                  </a:txBody>
                  <a:tcPr>
                    <a:solidFill>
                      <a:schemeClr val="tx2">
                        <a:lumMod val="50000"/>
                        <a:lumOff val="50000"/>
                      </a:schemeClr>
                    </a:solidFill>
                  </a:tcPr>
                </a:tc>
                <a:extLst>
                  <a:ext uri="{0D108BD9-81ED-4DB2-BD59-A6C34878D82A}">
                    <a16:rowId xmlns:a16="http://schemas.microsoft.com/office/drawing/2014/main" val="1306457123"/>
                  </a:ext>
                </a:extLst>
              </a:tr>
            </a:tbl>
          </a:graphicData>
        </a:graphic>
      </p:graphicFrame>
    </p:spTree>
    <p:extLst>
      <p:ext uri="{BB962C8B-B14F-4D97-AF65-F5344CB8AC3E}">
        <p14:creationId xmlns:p14="http://schemas.microsoft.com/office/powerpoint/2010/main" val="29852379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D5EB0-5A84-330B-371D-5B65A4BC9E64}"/>
              </a:ext>
            </a:extLst>
          </p:cNvPr>
          <p:cNvSpPr>
            <a:spLocks noGrp="1"/>
          </p:cNvSpPr>
          <p:nvPr>
            <p:ph type="title"/>
          </p:nvPr>
        </p:nvSpPr>
        <p:spPr/>
        <p:txBody>
          <a:bodyPr>
            <a:normAutofit/>
          </a:bodyPr>
          <a:lstStyle/>
          <a:p>
            <a:pPr algn="ctr"/>
            <a:r>
              <a:rPr lang="ar-LB" sz="2600" b="1" dirty="0">
                <a:cs typeface="+mn-cs"/>
              </a:rPr>
              <a:t>وضع نشاطات الأهداف الإجرائية</a:t>
            </a:r>
            <a:endParaRPr lang="en-US" sz="2600" b="1" dirty="0">
              <a:cs typeface="+mn-cs"/>
            </a:endParaRPr>
          </a:p>
        </p:txBody>
      </p:sp>
      <p:graphicFrame>
        <p:nvGraphicFramePr>
          <p:cNvPr id="4" name="Content Placeholder 3">
            <a:extLst>
              <a:ext uri="{FF2B5EF4-FFF2-40B4-BE49-F238E27FC236}">
                <a16:creationId xmlns:a16="http://schemas.microsoft.com/office/drawing/2014/main" id="{BE8D7C68-4067-BACD-381C-1279904BB246}"/>
              </a:ext>
            </a:extLst>
          </p:cNvPr>
          <p:cNvGraphicFramePr>
            <a:graphicFrameLocks noGrp="1"/>
          </p:cNvGraphicFramePr>
          <p:nvPr>
            <p:ph idx="1"/>
            <p:extLst>
              <p:ext uri="{D42A27DB-BD31-4B8C-83A1-F6EECF244321}">
                <p14:modId xmlns:p14="http://schemas.microsoft.com/office/powerpoint/2010/main" val="4124992469"/>
              </p:ext>
            </p:extLst>
          </p:nvPr>
        </p:nvGraphicFramePr>
        <p:xfrm>
          <a:off x="857839" y="1480008"/>
          <a:ext cx="10495961" cy="4511040"/>
        </p:xfrm>
        <a:graphic>
          <a:graphicData uri="http://schemas.openxmlformats.org/drawingml/2006/table">
            <a:tbl>
              <a:tblPr firstRow="1" bandRow="1">
                <a:tableStyleId>{00A15C55-8517-42AA-B614-E9B94910E393}</a:tableStyleId>
              </a:tblPr>
              <a:tblGrid>
                <a:gridCol w="1583703">
                  <a:extLst>
                    <a:ext uri="{9D8B030D-6E8A-4147-A177-3AD203B41FA5}">
                      <a16:colId xmlns:a16="http://schemas.microsoft.com/office/drawing/2014/main" val="2404508274"/>
                    </a:ext>
                  </a:extLst>
                </a:gridCol>
                <a:gridCol w="1762813">
                  <a:extLst>
                    <a:ext uri="{9D8B030D-6E8A-4147-A177-3AD203B41FA5}">
                      <a16:colId xmlns:a16="http://schemas.microsoft.com/office/drawing/2014/main" val="2065372683"/>
                    </a:ext>
                  </a:extLst>
                </a:gridCol>
                <a:gridCol w="1395167">
                  <a:extLst>
                    <a:ext uri="{9D8B030D-6E8A-4147-A177-3AD203B41FA5}">
                      <a16:colId xmlns:a16="http://schemas.microsoft.com/office/drawing/2014/main" val="3444466528"/>
                    </a:ext>
                  </a:extLst>
                </a:gridCol>
                <a:gridCol w="970960">
                  <a:extLst>
                    <a:ext uri="{9D8B030D-6E8A-4147-A177-3AD203B41FA5}">
                      <a16:colId xmlns:a16="http://schemas.microsoft.com/office/drawing/2014/main" val="749499356"/>
                    </a:ext>
                  </a:extLst>
                </a:gridCol>
                <a:gridCol w="2771481">
                  <a:extLst>
                    <a:ext uri="{9D8B030D-6E8A-4147-A177-3AD203B41FA5}">
                      <a16:colId xmlns:a16="http://schemas.microsoft.com/office/drawing/2014/main" val="2471505661"/>
                    </a:ext>
                  </a:extLst>
                </a:gridCol>
                <a:gridCol w="2011837">
                  <a:extLst>
                    <a:ext uri="{9D8B030D-6E8A-4147-A177-3AD203B41FA5}">
                      <a16:colId xmlns:a16="http://schemas.microsoft.com/office/drawing/2014/main" val="2659610634"/>
                    </a:ext>
                  </a:extLst>
                </a:gridCol>
              </a:tblGrid>
              <a:tr h="593889">
                <a:tc>
                  <a:txBody>
                    <a:bodyPr/>
                    <a:lstStyle/>
                    <a:p>
                      <a:pPr algn="r"/>
                      <a:r>
                        <a:rPr lang="ar-LB" b="1" dirty="0"/>
                        <a:t>التكلفة</a:t>
                      </a:r>
                      <a:endParaRPr lang="en-US" b="1" dirty="0"/>
                    </a:p>
                  </a:txBody>
                  <a:tcPr>
                    <a:solidFill>
                      <a:schemeClr val="tx2">
                        <a:lumMod val="50000"/>
                        <a:lumOff val="50000"/>
                      </a:schemeClr>
                    </a:solidFill>
                  </a:tcPr>
                </a:tc>
                <a:tc>
                  <a:txBody>
                    <a:bodyPr/>
                    <a:lstStyle/>
                    <a:p>
                      <a:pPr algn="r"/>
                      <a:r>
                        <a:rPr lang="ar-LB" b="1" dirty="0"/>
                        <a:t>الموارد</a:t>
                      </a:r>
                    </a:p>
                    <a:p>
                      <a:pPr algn="r"/>
                      <a:r>
                        <a:rPr lang="ar-LB" b="1" dirty="0"/>
                        <a:t> (البشرية والمادية)</a:t>
                      </a:r>
                      <a:endParaRPr lang="en-US" b="1" dirty="0"/>
                    </a:p>
                  </a:txBody>
                  <a:tcPr>
                    <a:solidFill>
                      <a:schemeClr val="tx2">
                        <a:lumMod val="50000"/>
                        <a:lumOff val="50000"/>
                      </a:schemeClr>
                    </a:solidFill>
                  </a:tcPr>
                </a:tc>
                <a:tc>
                  <a:txBody>
                    <a:bodyPr/>
                    <a:lstStyle/>
                    <a:p>
                      <a:pPr algn="r"/>
                      <a:r>
                        <a:rPr lang="ar-LB" b="1" dirty="0"/>
                        <a:t>الفترة الزمنية</a:t>
                      </a:r>
                      <a:endParaRPr lang="en-US" b="1" dirty="0"/>
                    </a:p>
                  </a:txBody>
                  <a:tcPr>
                    <a:solidFill>
                      <a:schemeClr val="tx2">
                        <a:lumMod val="50000"/>
                        <a:lumOff val="50000"/>
                      </a:schemeClr>
                    </a:solidFill>
                  </a:tcPr>
                </a:tc>
                <a:tc>
                  <a:txBody>
                    <a:bodyPr/>
                    <a:lstStyle/>
                    <a:p>
                      <a:pPr algn="r"/>
                      <a:r>
                        <a:rPr lang="ar-LB" b="1" dirty="0"/>
                        <a:t>الفئة المستهدفة</a:t>
                      </a:r>
                      <a:endParaRPr lang="en-US" b="1" dirty="0"/>
                    </a:p>
                  </a:txBody>
                  <a:tcPr>
                    <a:solidFill>
                      <a:schemeClr val="tx2">
                        <a:lumMod val="50000"/>
                        <a:lumOff val="50000"/>
                      </a:schemeClr>
                    </a:solidFill>
                  </a:tcPr>
                </a:tc>
                <a:tc>
                  <a:txBody>
                    <a:bodyPr/>
                    <a:lstStyle/>
                    <a:p>
                      <a:pPr algn="r"/>
                      <a:r>
                        <a:rPr lang="ar-LB" b="1" dirty="0"/>
                        <a:t>وصف النشاطات</a:t>
                      </a:r>
                      <a:endParaRPr lang="en-US" b="1" dirty="0"/>
                    </a:p>
                  </a:txBody>
                  <a:tcPr>
                    <a:solidFill>
                      <a:schemeClr val="tx2">
                        <a:lumMod val="50000"/>
                        <a:lumOff val="50000"/>
                      </a:schemeClr>
                    </a:solidFill>
                  </a:tcPr>
                </a:tc>
                <a:tc>
                  <a:txBody>
                    <a:bodyPr/>
                    <a:lstStyle/>
                    <a:p>
                      <a:pPr algn="r"/>
                      <a:r>
                        <a:rPr lang="ar-LB" b="1" dirty="0"/>
                        <a:t>الهدف الإجرائي</a:t>
                      </a:r>
                      <a:endParaRPr lang="en-US" b="1" dirty="0"/>
                    </a:p>
                  </a:txBody>
                  <a:tcPr>
                    <a:solidFill>
                      <a:schemeClr val="tx2">
                        <a:lumMod val="50000"/>
                        <a:lumOff val="50000"/>
                      </a:schemeClr>
                    </a:solidFill>
                  </a:tcPr>
                </a:tc>
                <a:extLst>
                  <a:ext uri="{0D108BD9-81ED-4DB2-BD59-A6C34878D82A}">
                    <a16:rowId xmlns:a16="http://schemas.microsoft.com/office/drawing/2014/main" val="3021814551"/>
                  </a:ext>
                </a:extLst>
              </a:tr>
              <a:tr h="812276">
                <a:tc>
                  <a:txBody>
                    <a:bodyPr/>
                    <a:lstStyle/>
                    <a:p>
                      <a:pPr algn="r"/>
                      <a:r>
                        <a:rPr lang="ar-LB" sz="1600" dirty="0"/>
                        <a:t>لا تكلفة (إعتماد الكتب المدرسية والمكتبة)</a:t>
                      </a:r>
                      <a:endParaRPr lang="en-US" sz="1600" dirty="0"/>
                    </a:p>
                  </a:txBody>
                  <a:tcPr/>
                </a:tc>
                <a:tc>
                  <a:txBody>
                    <a:bodyPr/>
                    <a:lstStyle/>
                    <a:p>
                      <a:pPr algn="r"/>
                      <a:r>
                        <a:rPr lang="ar-LB" sz="1600" dirty="0"/>
                        <a:t>معلموا اللغات العربية والأجنبية</a:t>
                      </a:r>
                      <a:endParaRPr lang="en-US" sz="1600" dirty="0"/>
                    </a:p>
                  </a:txBody>
                  <a:tcPr/>
                </a:tc>
                <a:tc>
                  <a:txBody>
                    <a:bodyPr/>
                    <a:lstStyle/>
                    <a:p>
                      <a:pPr algn="r"/>
                      <a:r>
                        <a:rPr lang="ar-LB" sz="1600" dirty="0"/>
                        <a:t>مرة كل شهر</a:t>
                      </a:r>
                      <a:endParaRPr lang="en-US" sz="1600" dirty="0"/>
                    </a:p>
                  </a:txBody>
                  <a:tcPr/>
                </a:tc>
                <a:tc>
                  <a:txBody>
                    <a:bodyPr/>
                    <a:lstStyle/>
                    <a:p>
                      <a:pPr algn="r"/>
                      <a:r>
                        <a:rPr lang="ar-LB" sz="1600" dirty="0"/>
                        <a:t>كافة الصفوف</a:t>
                      </a:r>
                      <a:endParaRPr lang="en-US" sz="1600" dirty="0"/>
                    </a:p>
                  </a:txBody>
                  <a:tcPr/>
                </a:tc>
                <a:tc>
                  <a:txBody>
                    <a:bodyPr/>
                    <a:lstStyle/>
                    <a:p>
                      <a:pPr algn="r"/>
                      <a:r>
                        <a:rPr lang="ar-LB" sz="1600" dirty="0"/>
                        <a:t>نشاط أسبوعي للطلاب ينظمه أستاذة اللغات</a:t>
                      </a:r>
                      <a:endParaRPr lang="en-US" sz="1600" dirty="0"/>
                    </a:p>
                  </a:txBody>
                  <a:tcPr/>
                </a:tc>
                <a:tc>
                  <a:txBody>
                    <a:bodyPr/>
                    <a:lstStyle/>
                    <a:p>
                      <a:pPr algn="r" rtl="1"/>
                      <a:r>
                        <a:rPr lang="ar-LB" b="1" dirty="0">
                          <a:solidFill>
                            <a:schemeClr val="bg1"/>
                          </a:solidFill>
                        </a:rPr>
                        <a:t>1.إستخدام أسلوب المناقشة والحوار البناء </a:t>
                      </a:r>
                      <a:endParaRPr lang="en-US" b="1" dirty="0">
                        <a:solidFill>
                          <a:schemeClr val="bg1"/>
                        </a:solidFill>
                      </a:endParaRPr>
                    </a:p>
                  </a:txBody>
                  <a:tcPr>
                    <a:solidFill>
                      <a:schemeClr val="tx2">
                        <a:lumMod val="50000"/>
                        <a:lumOff val="50000"/>
                      </a:schemeClr>
                    </a:solidFill>
                  </a:tcPr>
                </a:tc>
                <a:extLst>
                  <a:ext uri="{0D108BD9-81ED-4DB2-BD59-A6C34878D82A}">
                    <a16:rowId xmlns:a16="http://schemas.microsoft.com/office/drawing/2014/main" val="2038137815"/>
                  </a:ext>
                </a:extLst>
              </a:tr>
              <a:tr h="812276">
                <a:tc>
                  <a:txBody>
                    <a:bodyPr/>
                    <a:lstStyle/>
                    <a:p>
                      <a:pPr algn="r"/>
                      <a:r>
                        <a:rPr lang="ar-LB" sz="1600" dirty="0"/>
                        <a:t>لا تكلفة</a:t>
                      </a:r>
                      <a:endParaRPr lang="en-US" sz="1600" dirty="0"/>
                    </a:p>
                  </a:txBody>
                  <a:tcPr/>
                </a:tc>
                <a:tc>
                  <a:txBody>
                    <a:bodyPr/>
                    <a:lstStyle/>
                    <a:p>
                      <a:pPr algn="r"/>
                      <a:r>
                        <a:rPr lang="ar-LB" sz="1600" dirty="0"/>
                        <a:t>كافة المعلمين</a:t>
                      </a:r>
                      <a:endParaRPr lang="en-US" sz="1600" dirty="0"/>
                    </a:p>
                  </a:txBody>
                  <a:tcPr/>
                </a:tc>
                <a:tc>
                  <a:txBody>
                    <a:bodyPr/>
                    <a:lstStyle/>
                    <a:p>
                      <a:pPr algn="r"/>
                      <a:r>
                        <a:rPr lang="ar-LB" sz="1600" dirty="0"/>
                        <a:t>مرة كل شهر أو حسب (معطيات الدرس)</a:t>
                      </a:r>
                      <a:endParaRPr lang="en-US" sz="1600" dirty="0"/>
                    </a:p>
                  </a:txBody>
                  <a:tcPr/>
                </a:tc>
                <a:tc>
                  <a:txBody>
                    <a:bodyPr/>
                    <a:lstStyle/>
                    <a:p>
                      <a:pPr algn="r"/>
                      <a:r>
                        <a:rPr lang="ar-LB" sz="1600" dirty="0"/>
                        <a:t>كافة الصفوف</a:t>
                      </a:r>
                      <a:endParaRPr lang="en-US" sz="1600" dirty="0"/>
                    </a:p>
                  </a:txBody>
                  <a:tcPr/>
                </a:tc>
                <a:tc>
                  <a:txBody>
                    <a:bodyPr/>
                    <a:lstStyle/>
                    <a:p>
                      <a:pPr algn="r"/>
                      <a:r>
                        <a:rPr lang="ar-LB" sz="1600" dirty="0"/>
                        <a:t>نشاط بحيث كل مجموعة تعرض عملها. يقوم الاستاذ بإعطاء التقييم البناء وتحفيز الطلاب.</a:t>
                      </a:r>
                      <a:endParaRPr lang="en-US" sz="1600" dirty="0"/>
                    </a:p>
                  </a:txBody>
                  <a:tcPr/>
                </a:tc>
                <a:tc>
                  <a:txBody>
                    <a:bodyPr/>
                    <a:lstStyle/>
                    <a:p>
                      <a:pPr algn="r" rtl="1"/>
                      <a:r>
                        <a:rPr lang="ar-LB" b="1" dirty="0">
                          <a:solidFill>
                            <a:schemeClr val="bg1"/>
                          </a:solidFill>
                        </a:rPr>
                        <a:t>2.إعتماد التعلم التعاوني ضمن مجموعات لتفعيل المشاركة بين الطلاب</a:t>
                      </a:r>
                      <a:endParaRPr lang="en-US" b="1" dirty="0">
                        <a:solidFill>
                          <a:schemeClr val="bg1"/>
                        </a:solidFill>
                      </a:endParaRPr>
                    </a:p>
                  </a:txBody>
                  <a:tcPr>
                    <a:solidFill>
                      <a:schemeClr val="tx2">
                        <a:lumMod val="50000"/>
                        <a:lumOff val="50000"/>
                      </a:schemeClr>
                    </a:solidFill>
                  </a:tcPr>
                </a:tc>
                <a:extLst>
                  <a:ext uri="{0D108BD9-81ED-4DB2-BD59-A6C34878D82A}">
                    <a16:rowId xmlns:a16="http://schemas.microsoft.com/office/drawing/2014/main" val="2326681753"/>
                  </a:ext>
                </a:extLst>
              </a:tr>
              <a:tr h="812276">
                <a:tc>
                  <a:txBody>
                    <a:bodyPr/>
                    <a:lstStyle/>
                    <a:p>
                      <a:pPr algn="r"/>
                      <a:r>
                        <a:rPr lang="ar-LB" sz="1600" dirty="0"/>
                        <a:t>الكتب المدرسية المكتبة الإنترنت الخاص بالطالب إذا توفر</a:t>
                      </a:r>
                      <a:endParaRPr lang="en-US" sz="1600" dirty="0"/>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ar-LB" sz="1600" dirty="0"/>
                        <a:t>معلموا اللغات العربية والأجنبية</a:t>
                      </a:r>
                      <a:endParaRPr lang="en-US" sz="1600" dirty="0"/>
                    </a:p>
                    <a:p>
                      <a:pPr algn="r"/>
                      <a:endParaRPr lang="en-US" sz="1600" dirty="0"/>
                    </a:p>
                  </a:txBody>
                  <a:tcPr/>
                </a:tc>
                <a:tc>
                  <a:txBody>
                    <a:bodyPr/>
                    <a:lstStyle/>
                    <a:p>
                      <a:pPr algn="r"/>
                      <a:r>
                        <a:rPr lang="ar-LB" sz="1600" dirty="0"/>
                        <a:t>مرة في الشهر</a:t>
                      </a:r>
                      <a:endParaRPr lang="en-US" sz="1600" dirty="0"/>
                    </a:p>
                  </a:txBody>
                  <a:tcPr/>
                </a:tc>
                <a:tc>
                  <a:txBody>
                    <a:bodyPr/>
                    <a:lstStyle/>
                    <a:p>
                      <a:pPr algn="r"/>
                      <a:r>
                        <a:rPr lang="ar-LB" sz="1600" dirty="0"/>
                        <a:t>كافة الصفوف</a:t>
                      </a:r>
                      <a:endParaRPr lang="en-US" sz="1600" dirty="0"/>
                    </a:p>
                  </a:txBody>
                  <a:tcPr/>
                </a:tc>
                <a:tc>
                  <a:txBody>
                    <a:bodyPr/>
                    <a:lstStyle/>
                    <a:p>
                      <a:pPr algn="r" rtl="1"/>
                      <a:r>
                        <a:rPr lang="ar-LB" sz="1600" dirty="0"/>
                        <a:t>تقديم أكثر من موضوع للبحث. يختار الطالب الموضوع الذي يريده. </a:t>
                      </a:r>
                    </a:p>
                    <a:p>
                      <a:pPr algn="r" rtl="1"/>
                      <a:r>
                        <a:rPr lang="ar-LB" sz="1600" dirty="0"/>
                        <a:t>عرض الأبحاث ضمن الحصص الصفية وتحديد التقييم البناء لكل منهم.</a:t>
                      </a:r>
                      <a:endParaRPr lang="en-US" sz="1600" dirty="0"/>
                    </a:p>
                  </a:txBody>
                  <a:tcPr/>
                </a:tc>
                <a:tc>
                  <a:txBody>
                    <a:bodyPr/>
                    <a:lstStyle/>
                    <a:p>
                      <a:pPr algn="r" rtl="1"/>
                      <a:r>
                        <a:rPr lang="ar-LB" b="1" dirty="0">
                          <a:solidFill>
                            <a:schemeClr val="bg1"/>
                          </a:solidFill>
                        </a:rPr>
                        <a:t>3.إعتماد طريقة البحث العلمي</a:t>
                      </a:r>
                      <a:endParaRPr lang="en-US" b="1" dirty="0">
                        <a:solidFill>
                          <a:schemeClr val="bg1"/>
                        </a:solidFill>
                      </a:endParaRPr>
                    </a:p>
                  </a:txBody>
                  <a:tcPr>
                    <a:solidFill>
                      <a:schemeClr val="tx2">
                        <a:lumMod val="50000"/>
                        <a:lumOff val="50000"/>
                      </a:schemeClr>
                    </a:solidFill>
                  </a:tcPr>
                </a:tc>
                <a:extLst>
                  <a:ext uri="{0D108BD9-81ED-4DB2-BD59-A6C34878D82A}">
                    <a16:rowId xmlns:a16="http://schemas.microsoft.com/office/drawing/2014/main" val="2253183169"/>
                  </a:ext>
                </a:extLst>
              </a:tr>
              <a:tr h="812276">
                <a:tc>
                  <a:txBody>
                    <a:bodyPr/>
                    <a:lstStyle/>
                    <a:p>
                      <a:pPr algn="r"/>
                      <a:r>
                        <a:rPr lang="ar-LB" sz="1600" dirty="0"/>
                        <a:t>كلفة الحفل 300$ (موسيقى-إضاءة-تصوير- طباعة الشهادات-الجوائز)</a:t>
                      </a:r>
                      <a:endParaRPr lang="en-US" sz="1600" dirty="0"/>
                    </a:p>
                  </a:txBody>
                  <a:tcPr/>
                </a:tc>
                <a:tc>
                  <a:txBody>
                    <a:bodyPr/>
                    <a:lstStyle/>
                    <a:p>
                      <a:pPr algn="r"/>
                      <a:r>
                        <a:rPr lang="ar-LB" sz="1600" dirty="0"/>
                        <a:t>المدير- الأساتذة المعنيين</a:t>
                      </a:r>
                      <a:endParaRPr lang="en-US" sz="1600" dirty="0"/>
                    </a:p>
                  </a:txBody>
                  <a:tcPr/>
                </a:tc>
                <a:tc>
                  <a:txBody>
                    <a:bodyPr/>
                    <a:lstStyle/>
                    <a:p>
                      <a:pPr algn="r"/>
                      <a:r>
                        <a:rPr lang="ar-LB" sz="1600" dirty="0"/>
                        <a:t>فصلياً</a:t>
                      </a:r>
                      <a:endParaRPr lang="en-US" sz="1600" dirty="0"/>
                    </a:p>
                  </a:txBody>
                  <a:tcPr/>
                </a:tc>
                <a:tc>
                  <a:txBody>
                    <a:bodyPr/>
                    <a:lstStyle/>
                    <a:p>
                      <a:pPr algn="r" rtl="1"/>
                      <a:r>
                        <a:rPr lang="ar-LB" sz="1600" dirty="0"/>
                        <a:t>كافة الطلاب</a:t>
                      </a:r>
                      <a:endParaRPr lang="en-US" sz="1600" dirty="0"/>
                    </a:p>
                  </a:txBody>
                  <a:tcPr/>
                </a:tc>
                <a:tc>
                  <a:txBody>
                    <a:bodyPr/>
                    <a:lstStyle/>
                    <a:p>
                      <a:pPr algn="r" rtl="1"/>
                      <a:r>
                        <a:rPr lang="ar-LB" sz="1600" dirty="0"/>
                        <a:t>نشر مقالاتهم عبر </a:t>
                      </a:r>
                      <a:r>
                        <a:rPr lang="fr-FR" sz="1600" dirty="0"/>
                        <a:t>f</a:t>
                      </a:r>
                      <a:r>
                        <a:rPr lang="en-US" sz="1600" dirty="0" err="1"/>
                        <a:t>acebook</a:t>
                      </a:r>
                      <a:r>
                        <a:rPr lang="ar-LB" sz="1600" dirty="0"/>
                        <a:t> المدرسة.</a:t>
                      </a:r>
                    </a:p>
                    <a:p>
                      <a:pPr algn="r" rtl="1"/>
                      <a:r>
                        <a:rPr lang="ar-LB" sz="1600" dirty="0"/>
                        <a:t>تكريم المتفوقين بجوائز أو شهادات.</a:t>
                      </a:r>
                      <a:endParaRPr lang="en-US" sz="1600" dirty="0"/>
                    </a:p>
                  </a:txBody>
                  <a:tcPr/>
                </a:tc>
                <a:tc>
                  <a:txBody>
                    <a:bodyPr/>
                    <a:lstStyle/>
                    <a:p>
                      <a:pPr algn="r" rtl="1"/>
                      <a:r>
                        <a:rPr lang="ar-LB" b="1" dirty="0">
                          <a:solidFill>
                            <a:schemeClr val="bg1"/>
                          </a:solidFill>
                        </a:rPr>
                        <a:t>4.تحفيز الطلاب عبر تنظيم مباراة دورية وتكريم المتفوقين</a:t>
                      </a:r>
                      <a:endParaRPr lang="en-US" b="1" dirty="0">
                        <a:solidFill>
                          <a:schemeClr val="bg1"/>
                        </a:solidFill>
                      </a:endParaRPr>
                    </a:p>
                  </a:txBody>
                  <a:tcPr>
                    <a:solidFill>
                      <a:schemeClr val="tx2">
                        <a:lumMod val="50000"/>
                        <a:lumOff val="50000"/>
                      </a:schemeClr>
                    </a:solidFill>
                  </a:tcPr>
                </a:tc>
                <a:extLst>
                  <a:ext uri="{0D108BD9-81ED-4DB2-BD59-A6C34878D82A}">
                    <a16:rowId xmlns:a16="http://schemas.microsoft.com/office/drawing/2014/main" val="926403525"/>
                  </a:ext>
                </a:extLst>
              </a:tr>
            </a:tbl>
          </a:graphicData>
        </a:graphic>
      </p:graphicFrame>
    </p:spTree>
    <p:extLst>
      <p:ext uri="{BB962C8B-B14F-4D97-AF65-F5344CB8AC3E}">
        <p14:creationId xmlns:p14="http://schemas.microsoft.com/office/powerpoint/2010/main" val="256279420"/>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Gallery</Template>
  <TotalTime>1177</TotalTime>
  <Words>1321</Words>
  <Application>Microsoft Office PowerPoint</Application>
  <PresentationFormat>Widescreen</PresentationFormat>
  <Paragraphs>195</Paragraphs>
  <Slides>14</Slides>
  <Notes>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Gill Sans MT</vt:lpstr>
      <vt:lpstr>Times New Roman</vt:lpstr>
      <vt:lpstr>Wingdings</vt:lpstr>
      <vt:lpstr>Gallery</vt:lpstr>
      <vt:lpstr>ضمن مشروع  التنشئة على المواطنة والثقافة الديمقراطيّة </vt:lpstr>
      <vt:lpstr>إشكالية الموضوع</vt:lpstr>
      <vt:lpstr>objectives/أهداف المبادرة</vt:lpstr>
      <vt:lpstr>Activity/نشاط المبادرة</vt:lpstr>
      <vt:lpstr>الصعوباتobstacles/                                                الحلولSolutions/</vt:lpstr>
      <vt:lpstr>الصعوباتobstacles/                                                الحلولSolutions/</vt:lpstr>
      <vt:lpstr>Feedback/التقييم الأولي</vt:lpstr>
      <vt:lpstr>وضع أهداف المشروع </vt:lpstr>
      <vt:lpstr>وضع نشاطات الأهداف الإجرائية</vt:lpstr>
      <vt:lpstr>التحديات المتوقعة والإجراءات لتذليلها وتفاديها</vt:lpstr>
      <vt:lpstr>وضع محطات المراقبة (لمتابعة التنفيذ وتقييم أثر المشروع)</vt:lpstr>
      <vt:lpstr>نتائج متابعة وتقييم المسار</vt:lpstr>
      <vt:lpstr>Video  المبادرة من خلال </vt:lpstr>
      <vt:lpstr> 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rana kais</dc:creator>
  <cp:lastModifiedBy>rana kais</cp:lastModifiedBy>
  <cp:revision>237</cp:revision>
  <dcterms:created xsi:type="dcterms:W3CDTF">2024-04-11T15:37:35Z</dcterms:created>
  <dcterms:modified xsi:type="dcterms:W3CDTF">2024-05-09T12:58:47Z</dcterms:modified>
</cp:coreProperties>
</file>